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notesMasterIdLst>
    <p:notesMasterId r:id="rId90"/>
  </p:notesMasterIdLst>
  <p:handoutMasterIdLst>
    <p:handoutMasterId r:id="rId91"/>
  </p:handoutMasterIdLst>
  <p:sldIdLst>
    <p:sldId id="295" r:id="rId2"/>
    <p:sldId id="754" r:id="rId3"/>
    <p:sldId id="825" r:id="rId4"/>
    <p:sldId id="755" r:id="rId5"/>
    <p:sldId id="756" r:id="rId6"/>
    <p:sldId id="757" r:id="rId7"/>
    <p:sldId id="758" r:id="rId8"/>
    <p:sldId id="759" r:id="rId9"/>
    <p:sldId id="760" r:id="rId10"/>
    <p:sldId id="761" r:id="rId11"/>
    <p:sldId id="762" r:id="rId12"/>
    <p:sldId id="763" r:id="rId13"/>
    <p:sldId id="764" r:id="rId14"/>
    <p:sldId id="765" r:id="rId15"/>
    <p:sldId id="766" r:id="rId16"/>
    <p:sldId id="767" r:id="rId17"/>
    <p:sldId id="771" r:id="rId18"/>
    <p:sldId id="772" r:id="rId19"/>
    <p:sldId id="768" r:id="rId20"/>
    <p:sldId id="773" r:id="rId21"/>
    <p:sldId id="774" r:id="rId22"/>
    <p:sldId id="769" r:id="rId23"/>
    <p:sldId id="770" r:id="rId24"/>
    <p:sldId id="820" r:id="rId25"/>
    <p:sldId id="775" r:id="rId26"/>
    <p:sldId id="777" r:id="rId27"/>
    <p:sldId id="776" r:id="rId28"/>
    <p:sldId id="778" r:id="rId29"/>
    <p:sldId id="779" r:id="rId30"/>
    <p:sldId id="780" r:id="rId31"/>
    <p:sldId id="781" r:id="rId32"/>
    <p:sldId id="782" r:id="rId33"/>
    <p:sldId id="783" r:id="rId34"/>
    <p:sldId id="784" r:id="rId35"/>
    <p:sldId id="785" r:id="rId36"/>
    <p:sldId id="786" r:id="rId37"/>
    <p:sldId id="787" r:id="rId38"/>
    <p:sldId id="788" r:id="rId39"/>
    <p:sldId id="789" r:id="rId40"/>
    <p:sldId id="790" r:id="rId41"/>
    <p:sldId id="791" r:id="rId42"/>
    <p:sldId id="792" r:id="rId43"/>
    <p:sldId id="793" r:id="rId44"/>
    <p:sldId id="824" r:id="rId45"/>
    <p:sldId id="794" r:id="rId46"/>
    <p:sldId id="795" r:id="rId47"/>
    <p:sldId id="796" r:id="rId48"/>
    <p:sldId id="797" r:id="rId49"/>
    <p:sldId id="798" r:id="rId50"/>
    <p:sldId id="821" r:id="rId51"/>
    <p:sldId id="822" r:id="rId52"/>
    <p:sldId id="799" r:id="rId53"/>
    <p:sldId id="800" r:id="rId54"/>
    <p:sldId id="801" r:id="rId55"/>
    <p:sldId id="802" r:id="rId56"/>
    <p:sldId id="803" r:id="rId57"/>
    <p:sldId id="804" r:id="rId58"/>
    <p:sldId id="805" r:id="rId59"/>
    <p:sldId id="806" r:id="rId60"/>
    <p:sldId id="807" r:id="rId61"/>
    <p:sldId id="808" r:id="rId62"/>
    <p:sldId id="809" r:id="rId63"/>
    <p:sldId id="810" r:id="rId64"/>
    <p:sldId id="811" r:id="rId65"/>
    <p:sldId id="823" r:id="rId66"/>
    <p:sldId id="812" r:id="rId67"/>
    <p:sldId id="826" r:id="rId68"/>
    <p:sldId id="814" r:id="rId69"/>
    <p:sldId id="815" r:id="rId70"/>
    <p:sldId id="816" r:id="rId71"/>
    <p:sldId id="817" r:id="rId72"/>
    <p:sldId id="818" r:id="rId73"/>
    <p:sldId id="819" r:id="rId74"/>
    <p:sldId id="827" r:id="rId75"/>
    <p:sldId id="845" r:id="rId76"/>
    <p:sldId id="828" r:id="rId77"/>
    <p:sldId id="829" r:id="rId78"/>
    <p:sldId id="830" r:id="rId79"/>
    <p:sldId id="847" r:id="rId80"/>
    <p:sldId id="848" r:id="rId81"/>
    <p:sldId id="849" r:id="rId82"/>
    <p:sldId id="846" r:id="rId83"/>
    <p:sldId id="833" r:id="rId84"/>
    <p:sldId id="832" r:id="rId85"/>
    <p:sldId id="850" r:id="rId86"/>
    <p:sldId id="851" r:id="rId87"/>
    <p:sldId id="835" r:id="rId88"/>
    <p:sldId id="836" r:id="rId89"/>
  </p:sldIdLst>
  <p:sldSz cx="9144000" cy="6858000" type="screen4x3"/>
  <p:notesSz cx="9925050" cy="6797675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CC"/>
    <a:srgbClr val="FFCCFF"/>
    <a:srgbClr val="0000FF"/>
    <a:srgbClr val="008E40"/>
    <a:srgbClr val="333333"/>
    <a:srgbClr val="25433A"/>
    <a:srgbClr val="777777"/>
    <a:srgbClr val="89FFFF"/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3" autoAdjust="0"/>
    <p:restoredTop sz="79772" autoAdjust="0"/>
  </p:normalViewPr>
  <p:slideViewPr>
    <p:cSldViewPr>
      <p:cViewPr>
        <p:scale>
          <a:sx n="75" d="100"/>
          <a:sy n="75" d="100"/>
        </p:scale>
        <p:origin x="1699" y="2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1992" y="-84"/>
      </p:cViewPr>
      <p:guideLst>
        <p:guide orient="horz" pos="2141"/>
        <p:guide pos="3126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0855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spcBef>
                <a:spcPct val="50000"/>
              </a:spcBef>
              <a:buClr>
                <a:srgbClr val="336666"/>
              </a:buClr>
              <a:buFont typeface="Wingdings" pitchFamily="2" charset="2"/>
              <a:buNone/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5621898" y="0"/>
            <a:ext cx="4300855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spcBef>
                <a:spcPct val="50000"/>
              </a:spcBef>
              <a:buClr>
                <a:srgbClr val="336666"/>
              </a:buClr>
              <a:buFont typeface="Wingdings" pitchFamily="2" charset="2"/>
              <a:buNone/>
              <a:defRPr sz="1200">
                <a:cs typeface="Arial" charset="0"/>
              </a:defRPr>
            </a:lvl1pPr>
          </a:lstStyle>
          <a:p>
            <a:pPr>
              <a:defRPr/>
            </a:pPr>
            <a:fld id="{5F4F9472-7084-4193-95AE-D2298839F62D}" type="datetimeFigureOut">
              <a:rPr lang="fr-FR"/>
              <a:pPr>
                <a:defRPr/>
              </a:pPr>
              <a:t>21/10/2025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0855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spcBef>
                <a:spcPct val="50000"/>
              </a:spcBef>
              <a:buClr>
                <a:srgbClr val="336666"/>
              </a:buClr>
              <a:buFont typeface="Wingdings" pitchFamily="2" charset="2"/>
              <a:buNone/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5621898" y="6456612"/>
            <a:ext cx="4300855" cy="339884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buClr>
                <a:srgbClr val="336666"/>
              </a:buClr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fld id="{4A9DF9ED-1A9C-40A8-AA75-1B9C85A778E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0855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FontTx/>
              <a:buNone/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969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1898" y="0"/>
            <a:ext cx="4300855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FontTx/>
              <a:buNone/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048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62313" y="509588"/>
            <a:ext cx="3400425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2505" y="3228896"/>
            <a:ext cx="7940040" cy="3058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2969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56612"/>
            <a:ext cx="4300855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FontTx/>
              <a:buNone/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969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1898" y="6456612"/>
            <a:ext cx="4300855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AAFEFD7C-8320-498F-8926-EE1BBFBD730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53371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C02688-134C-41E2-B670-970078ACB2A3}" type="slidenum">
              <a:rPr lang="fr-FR" smtClean="0"/>
              <a:pPr/>
              <a:t>1</a:t>
            </a:fld>
            <a:endParaRPr lang="fr-FR"/>
          </a:p>
        </p:txBody>
      </p:sp>
      <p:sp>
        <p:nvSpPr>
          <p:cNvPr id="205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33618" y="3228896"/>
            <a:ext cx="7498927" cy="3058954"/>
          </a:xfrm>
          <a:noFill/>
          <a:ln/>
        </p:spPr>
        <p:txBody>
          <a:bodyPr/>
          <a:lstStyle/>
          <a:p>
            <a:pPr eaLnBrk="1" hangingPunct="1"/>
            <a:endParaRPr lang="fr-FR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660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2" Type="http://schemas.openxmlformats.org/officeDocument/2006/relationships/oleObject" Target="../embeddings/oleObject10.bin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2" Type="http://schemas.openxmlformats.org/officeDocument/2006/relationships/oleObject" Target="../embeddings/oleObject11.bin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2" Type="http://schemas.openxmlformats.org/officeDocument/2006/relationships/oleObject" Target="../embeddings/oleObject12.bin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2" Type="http://schemas.openxmlformats.org/officeDocument/2006/relationships/oleObject" Target="../embeddings/oleObject13.bin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2" Type="http://schemas.openxmlformats.org/officeDocument/2006/relationships/oleObject" Target="../embeddings/oleObject14.bin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2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3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5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6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2" Type="http://schemas.openxmlformats.org/officeDocument/2006/relationships/oleObject" Target="../embeddings/oleObject7.bin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2" Type="http://schemas.openxmlformats.org/officeDocument/2006/relationships/oleObject" Target="../embeddings/oleObject8.bin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2" Type="http://schemas.openxmlformats.org/officeDocument/2006/relationships/oleObject" Target="../embeddings/oleObject9.bin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1622425"/>
            <a:ext cx="9144000" cy="2263775"/>
          </a:xfrm>
          <a:prstGeom prst="rect">
            <a:avLst/>
          </a:prstGeom>
          <a:gradFill rotWithShape="1">
            <a:gsLst>
              <a:gs pos="0">
                <a:schemeClr val="accent2">
                  <a:alpha val="75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anose="05000000000000000000" pitchFamily="2" charset="2"/>
              <a:buNone/>
              <a:defRPr/>
            </a:pPr>
            <a:endParaRPr lang="fr-FR"/>
          </a:p>
        </p:txBody>
      </p:sp>
      <p:sp>
        <p:nvSpPr>
          <p:cNvPr id="3409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514600" y="3962400"/>
            <a:ext cx="6248400" cy="14478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2928938" y="6500813"/>
            <a:ext cx="6357937" cy="357187"/>
          </a:xfrm>
        </p:spPr>
        <p:txBody>
          <a:bodyPr/>
          <a:lstStyle>
            <a:lvl1pPr algn="ctr">
              <a:defRPr sz="9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it-IT" dirty="0"/>
              <a:t>Dr. CHAIBI Hasna       SUPMTI                      2022 / 2023 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gradFill rotWithShape="1">
            <a:gsLst>
              <a:gs pos="0">
                <a:schemeClr val="accent2">
                  <a:alpha val="62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anose="05000000000000000000" pitchFamily="2" charset="2"/>
              <a:buNone/>
              <a:defRPr/>
            </a:pPr>
            <a:endParaRPr lang="fr-FR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785813" cy="6858000"/>
          </a:xfrm>
          <a:prstGeom prst="rect">
            <a:avLst/>
          </a:prstGeom>
          <a:gradFill rotWithShape="1">
            <a:gsLst>
              <a:gs pos="0">
                <a:schemeClr val="bg1">
                  <a:alpha val="59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en-US" sz="1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Object 7"/>
          <p:cNvGraphicFramePr>
            <a:graphicFrameLocks noChangeAspect="1"/>
          </p:cNvGraphicFramePr>
          <p:nvPr/>
        </p:nvGraphicFramePr>
        <p:xfrm>
          <a:off x="34925" y="6092825"/>
          <a:ext cx="795338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710280" imgH="662760" progId="">
                  <p:embed/>
                </p:oleObj>
              </mc:Choice>
              <mc:Fallback>
                <p:oleObj name="CorelDRAW" r:id="rId2" imgW="710280" imgH="662760" progId="">
                  <p:embed/>
                  <p:pic>
                    <p:nvPicPr>
                      <p:cNvPr id="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6092825"/>
                        <a:ext cx="795338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2" descr="Afficher l'image d'origine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000125" cy="8826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0" y="884238"/>
            <a:ext cx="785813" cy="59737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9" name="ZoneTexte 8"/>
          <p:cNvSpPr txBox="1"/>
          <p:nvPr userDrawn="1"/>
        </p:nvSpPr>
        <p:spPr>
          <a:xfrm>
            <a:off x="8643938" y="6572250"/>
            <a:ext cx="500062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itchFamily="2" charset="2"/>
              <a:buNone/>
              <a:defRPr/>
            </a:pPr>
            <a:fld id="{3DF4276E-E26C-45D8-A155-E3E73206A9B3}" type="slidenum">
              <a:rPr lang="fr-FR" sz="1200"/>
              <a:pPr eaLnBrk="1" hangingPunct="1">
                <a:spcBef>
                  <a:spcPct val="50000"/>
                </a:spcBef>
                <a:buClr>
                  <a:srgbClr val="336666"/>
                </a:buClr>
                <a:buFont typeface="Wingdings" pitchFamily="2" charset="2"/>
                <a:buNone/>
                <a:defRPr/>
              </a:pPr>
              <a:t>‹N°›</a:t>
            </a:fld>
            <a:endParaRPr lang="fr-FR"/>
          </a:p>
        </p:txBody>
      </p:sp>
      <p:pic>
        <p:nvPicPr>
          <p:cNvPr id="10" name="Picture 1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0" y="911225"/>
            <a:ext cx="785813" cy="5946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auto">
          <a:xfrm>
            <a:off x="0" y="871538"/>
            <a:ext cx="428625" cy="60007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2" name="ZoneTexte 11"/>
          <p:cNvSpPr txBox="1"/>
          <p:nvPr userDrawn="1"/>
        </p:nvSpPr>
        <p:spPr>
          <a:xfrm>
            <a:off x="8643938" y="6572250"/>
            <a:ext cx="500062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itchFamily="2" charset="2"/>
              <a:buNone/>
              <a:defRPr/>
            </a:pPr>
            <a:fld id="{1F44172E-E890-421A-8FDA-C1DBA2C07872}" type="slidenum">
              <a:rPr lang="fr-FR" sz="1200"/>
              <a:pPr eaLnBrk="1" hangingPunct="1">
                <a:spcBef>
                  <a:spcPct val="50000"/>
                </a:spcBef>
                <a:buClr>
                  <a:srgbClr val="336666"/>
                </a:buClr>
                <a:buFont typeface="Wingdings" pitchFamily="2" charset="2"/>
                <a:buNone/>
                <a:defRPr/>
              </a:pPr>
              <a:t>‹N°›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F4FDFA61-5522-2624-0364-75CCCE551A4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 rot="16200000">
            <a:off x="-1857375" y="4643438"/>
            <a:ext cx="4143375" cy="285750"/>
          </a:xfrm>
        </p:spPr>
        <p:txBody>
          <a:bodyPr/>
          <a:lstStyle>
            <a:lvl1pPr algn="ctr">
              <a:defRPr sz="1000" b="1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gradFill rotWithShape="1">
            <a:gsLst>
              <a:gs pos="0">
                <a:schemeClr val="accent2">
                  <a:alpha val="62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anose="05000000000000000000" pitchFamily="2" charset="2"/>
              <a:buNone/>
              <a:defRPr/>
            </a:pPr>
            <a:endParaRPr lang="fr-FR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785813" cy="6858000"/>
          </a:xfrm>
          <a:prstGeom prst="rect">
            <a:avLst/>
          </a:prstGeom>
          <a:gradFill rotWithShape="1">
            <a:gsLst>
              <a:gs pos="0">
                <a:schemeClr val="bg1">
                  <a:alpha val="59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en-US" sz="1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Object 7"/>
          <p:cNvGraphicFramePr>
            <a:graphicFrameLocks noChangeAspect="1"/>
          </p:cNvGraphicFramePr>
          <p:nvPr/>
        </p:nvGraphicFramePr>
        <p:xfrm>
          <a:off x="34925" y="6092825"/>
          <a:ext cx="795338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710280" imgH="662760" progId="">
                  <p:embed/>
                </p:oleObj>
              </mc:Choice>
              <mc:Fallback>
                <p:oleObj name="CorelDRAW" r:id="rId2" imgW="710280" imgH="662760" progId="">
                  <p:embed/>
                  <p:pic>
                    <p:nvPicPr>
                      <p:cNvPr id="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6092825"/>
                        <a:ext cx="795338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2" descr="Afficher l'image d'origine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000125" cy="8826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0" y="884238"/>
            <a:ext cx="785813" cy="59737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9" name="ZoneTexte 8"/>
          <p:cNvSpPr txBox="1"/>
          <p:nvPr userDrawn="1"/>
        </p:nvSpPr>
        <p:spPr>
          <a:xfrm>
            <a:off x="8643938" y="6572250"/>
            <a:ext cx="500062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itchFamily="2" charset="2"/>
              <a:buNone/>
              <a:defRPr/>
            </a:pPr>
            <a:fld id="{EB6024A7-E1FC-45EF-8990-C339AA188C2C}" type="slidenum">
              <a:rPr lang="fr-FR" sz="1200"/>
              <a:pPr eaLnBrk="1" hangingPunct="1">
                <a:spcBef>
                  <a:spcPct val="50000"/>
                </a:spcBef>
                <a:buClr>
                  <a:srgbClr val="336666"/>
                </a:buClr>
                <a:buFont typeface="Wingdings" pitchFamily="2" charset="2"/>
                <a:buNone/>
                <a:defRPr/>
              </a:pPr>
              <a:t>‹N°›</a:t>
            </a:fld>
            <a:endParaRPr lang="fr-FR"/>
          </a:p>
        </p:txBody>
      </p:sp>
      <p:pic>
        <p:nvPicPr>
          <p:cNvPr id="10" name="Picture 1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0" y="911225"/>
            <a:ext cx="785813" cy="5946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auto">
          <a:xfrm>
            <a:off x="0" y="871538"/>
            <a:ext cx="428625" cy="60007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2" name="ZoneTexte 11"/>
          <p:cNvSpPr txBox="1"/>
          <p:nvPr userDrawn="1"/>
        </p:nvSpPr>
        <p:spPr>
          <a:xfrm>
            <a:off x="8643938" y="6572250"/>
            <a:ext cx="500062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itchFamily="2" charset="2"/>
              <a:buNone/>
              <a:defRPr/>
            </a:pPr>
            <a:fld id="{A6794127-26C9-4484-A0F8-A4D8F5A53BD9}" type="slidenum">
              <a:rPr lang="fr-FR" sz="1200"/>
              <a:pPr eaLnBrk="1" hangingPunct="1">
                <a:spcBef>
                  <a:spcPct val="50000"/>
                </a:spcBef>
                <a:buClr>
                  <a:srgbClr val="336666"/>
                </a:buClr>
                <a:buFont typeface="Wingdings" pitchFamily="2" charset="2"/>
                <a:buNone/>
                <a:defRPr/>
              </a:pPr>
              <a:t>‹N°›</a:t>
            </a:fld>
            <a:endParaRPr lang="fr-FR"/>
          </a:p>
        </p:txBody>
      </p:sp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831013" y="19050"/>
            <a:ext cx="1931987" cy="6153150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033463" y="19050"/>
            <a:ext cx="5645150" cy="61531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49F816A2-3B7C-F813-21CC-07E7AE50218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 rot="16200000">
            <a:off x="-1857375" y="4643438"/>
            <a:ext cx="4143375" cy="285750"/>
          </a:xfrm>
        </p:spPr>
        <p:txBody>
          <a:bodyPr/>
          <a:lstStyle>
            <a:lvl1pPr algn="ctr">
              <a:defRPr sz="1000" b="1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 preserve="1">
  <p:cSld name="Titre et 4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gradFill rotWithShape="1">
            <a:gsLst>
              <a:gs pos="0">
                <a:schemeClr val="accent2">
                  <a:alpha val="62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anose="05000000000000000000" pitchFamily="2" charset="2"/>
              <a:buNone/>
              <a:defRPr/>
            </a:pPr>
            <a:endParaRPr lang="fr-FR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785813" cy="6858000"/>
          </a:xfrm>
          <a:prstGeom prst="rect">
            <a:avLst/>
          </a:prstGeom>
          <a:gradFill rotWithShape="1">
            <a:gsLst>
              <a:gs pos="0">
                <a:schemeClr val="bg1">
                  <a:alpha val="59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en-US" sz="1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9" name="Object 7"/>
          <p:cNvGraphicFramePr>
            <a:graphicFrameLocks noChangeAspect="1"/>
          </p:cNvGraphicFramePr>
          <p:nvPr/>
        </p:nvGraphicFramePr>
        <p:xfrm>
          <a:off x="34925" y="6092825"/>
          <a:ext cx="795338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710280" imgH="662760" progId="">
                  <p:embed/>
                </p:oleObj>
              </mc:Choice>
              <mc:Fallback>
                <p:oleObj name="CorelDRAW" r:id="rId2" imgW="710280" imgH="662760" progId="">
                  <p:embed/>
                  <p:pic>
                    <p:nvPicPr>
                      <p:cNvPr id="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6092825"/>
                        <a:ext cx="795338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2" descr="Afficher l'image d'origine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000125" cy="8826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0" y="884238"/>
            <a:ext cx="785813" cy="59737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2" name="ZoneTexte 11"/>
          <p:cNvSpPr txBox="1"/>
          <p:nvPr userDrawn="1"/>
        </p:nvSpPr>
        <p:spPr>
          <a:xfrm>
            <a:off x="8643938" y="6572250"/>
            <a:ext cx="500062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itchFamily="2" charset="2"/>
              <a:buNone/>
              <a:defRPr/>
            </a:pPr>
            <a:fld id="{633020F5-4C8D-4D74-9F52-74EE8C53FAD6}" type="slidenum">
              <a:rPr lang="fr-FR" sz="1200"/>
              <a:pPr eaLnBrk="1" hangingPunct="1">
                <a:spcBef>
                  <a:spcPct val="50000"/>
                </a:spcBef>
                <a:buClr>
                  <a:srgbClr val="336666"/>
                </a:buClr>
                <a:buFont typeface="Wingdings" pitchFamily="2" charset="2"/>
                <a:buNone/>
                <a:defRPr/>
              </a:pPr>
              <a:t>‹N°›</a:t>
            </a:fld>
            <a:endParaRPr lang="fr-FR"/>
          </a:p>
        </p:txBody>
      </p:sp>
      <p:pic>
        <p:nvPicPr>
          <p:cNvPr id="13" name="Picture 2" descr="Afficher l'image d'origine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044575" cy="8826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0" y="884238"/>
            <a:ext cx="785813" cy="59737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5" name="Picture 1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0" y="911225"/>
            <a:ext cx="785813" cy="5946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6" name="Picture 2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auto">
          <a:xfrm>
            <a:off x="0" y="871538"/>
            <a:ext cx="428625" cy="60007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7" name="ZoneTexte 16"/>
          <p:cNvSpPr txBox="1"/>
          <p:nvPr userDrawn="1"/>
        </p:nvSpPr>
        <p:spPr>
          <a:xfrm>
            <a:off x="8643938" y="6572250"/>
            <a:ext cx="500062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itchFamily="2" charset="2"/>
              <a:buNone/>
              <a:defRPr/>
            </a:pPr>
            <a:fld id="{4A3E0D16-5E97-41D1-85CF-0FEDB819CD73}" type="slidenum">
              <a:rPr lang="fr-FR" sz="1200"/>
              <a:pPr eaLnBrk="1" hangingPunct="1">
                <a:spcBef>
                  <a:spcPct val="50000"/>
                </a:spcBef>
                <a:buClr>
                  <a:srgbClr val="336666"/>
                </a:buClr>
                <a:buFont typeface="Wingdings" pitchFamily="2" charset="2"/>
                <a:buNone/>
                <a:defRPr/>
              </a:pPr>
              <a:t>‹N°›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sz="quarter"/>
          </p:nvPr>
        </p:nvSpPr>
        <p:spPr>
          <a:xfrm>
            <a:off x="1033463" y="19050"/>
            <a:ext cx="7729537" cy="838200"/>
          </a:xfrm>
        </p:spPr>
        <p:txBody>
          <a:bodyPr/>
          <a:lstStyle/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44575" y="1524000"/>
            <a:ext cx="3783013" cy="224790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2"/>
          </p:nvPr>
        </p:nvSpPr>
        <p:spPr>
          <a:xfrm>
            <a:off x="4979988" y="1524000"/>
            <a:ext cx="3783012" cy="224790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3"/>
          </p:nvPr>
        </p:nvSpPr>
        <p:spPr>
          <a:xfrm>
            <a:off x="1044575" y="3924300"/>
            <a:ext cx="3783013" cy="224790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979988" y="3924300"/>
            <a:ext cx="3783012" cy="22479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B5BC5A80-454D-5CDD-C870-4D617C07DE2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 rot="16200000">
            <a:off x="-1857375" y="4643438"/>
            <a:ext cx="4143375" cy="285750"/>
          </a:xfrm>
        </p:spPr>
        <p:txBody>
          <a:bodyPr/>
          <a:lstStyle>
            <a:lvl1pPr algn="ctr">
              <a:defRPr sz="1000" b="1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Titre. Texte et 2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gradFill rotWithShape="1">
            <a:gsLst>
              <a:gs pos="0">
                <a:schemeClr val="accent2">
                  <a:alpha val="62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anose="05000000000000000000" pitchFamily="2" charset="2"/>
              <a:buNone/>
              <a:defRPr/>
            </a:pPr>
            <a:endParaRPr lang="fr-FR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785813" cy="6858000"/>
          </a:xfrm>
          <a:prstGeom prst="rect">
            <a:avLst/>
          </a:prstGeom>
          <a:gradFill rotWithShape="1">
            <a:gsLst>
              <a:gs pos="0">
                <a:schemeClr val="bg1">
                  <a:alpha val="59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en-US" sz="1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8" name="Object 12"/>
          <p:cNvGraphicFramePr>
            <a:graphicFrameLocks noChangeAspect="1"/>
          </p:cNvGraphicFramePr>
          <p:nvPr/>
        </p:nvGraphicFramePr>
        <p:xfrm>
          <a:off x="34925" y="6092825"/>
          <a:ext cx="795338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710280" imgH="662760" progId="">
                  <p:embed/>
                </p:oleObj>
              </mc:Choice>
              <mc:Fallback>
                <p:oleObj name="CorelDRAW" r:id="rId2" imgW="710280" imgH="662760" progId="">
                  <p:embed/>
                  <p:pic>
                    <p:nvPicPr>
                      <p:cNvPr id="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6092825"/>
                        <a:ext cx="795338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2" descr="Afficher l'image d'origine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000125" cy="8826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0" y="884238"/>
            <a:ext cx="785813" cy="59737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1" name="ZoneTexte 10"/>
          <p:cNvSpPr txBox="1"/>
          <p:nvPr userDrawn="1"/>
        </p:nvSpPr>
        <p:spPr>
          <a:xfrm>
            <a:off x="8643938" y="6572250"/>
            <a:ext cx="500062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itchFamily="2" charset="2"/>
              <a:buNone/>
              <a:defRPr/>
            </a:pPr>
            <a:fld id="{ECC36BA2-0F6B-4216-B287-627D631EF0EB}" type="slidenum">
              <a:rPr lang="fr-FR" sz="1200"/>
              <a:pPr eaLnBrk="1" hangingPunct="1">
                <a:spcBef>
                  <a:spcPct val="50000"/>
                </a:spcBef>
                <a:buClr>
                  <a:srgbClr val="336666"/>
                </a:buClr>
                <a:buFont typeface="Wingdings" pitchFamily="2" charset="2"/>
                <a:buNone/>
                <a:defRPr/>
              </a:pPr>
              <a:t>‹N°›</a:t>
            </a:fld>
            <a:endParaRPr lang="fr-FR"/>
          </a:p>
        </p:txBody>
      </p:sp>
      <p:pic>
        <p:nvPicPr>
          <p:cNvPr id="12" name="Picture 2" descr="Afficher l'image d'origine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044575" cy="8826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0" y="884238"/>
            <a:ext cx="785813" cy="59737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4" name="Picture 1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0" y="911225"/>
            <a:ext cx="785813" cy="5946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auto">
          <a:xfrm>
            <a:off x="0" y="871538"/>
            <a:ext cx="428625" cy="60007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6" name="ZoneTexte 15"/>
          <p:cNvSpPr txBox="1"/>
          <p:nvPr userDrawn="1"/>
        </p:nvSpPr>
        <p:spPr>
          <a:xfrm>
            <a:off x="8643938" y="6572250"/>
            <a:ext cx="500062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itchFamily="2" charset="2"/>
              <a:buNone/>
              <a:defRPr/>
            </a:pPr>
            <a:fld id="{A3500263-9E7B-4644-9516-AE6F889B8A4E}" type="slidenum">
              <a:rPr lang="fr-FR" sz="1200"/>
              <a:pPr eaLnBrk="1" hangingPunct="1">
                <a:spcBef>
                  <a:spcPct val="50000"/>
                </a:spcBef>
                <a:buClr>
                  <a:srgbClr val="336666"/>
                </a:buClr>
                <a:buFont typeface="Wingdings" pitchFamily="2" charset="2"/>
                <a:buNone/>
                <a:defRPr/>
              </a:pPr>
              <a:t>‹N°›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33463" y="19050"/>
            <a:ext cx="7729537" cy="838200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1"/>
          </p:nvPr>
        </p:nvSpPr>
        <p:spPr>
          <a:xfrm>
            <a:off x="1044575" y="1524000"/>
            <a:ext cx="3783013" cy="464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2"/>
          </p:nvPr>
        </p:nvSpPr>
        <p:spPr>
          <a:xfrm>
            <a:off x="4979988" y="1524000"/>
            <a:ext cx="3783012" cy="22479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3"/>
          </p:nvPr>
        </p:nvSpPr>
        <p:spPr>
          <a:xfrm>
            <a:off x="4979988" y="3924300"/>
            <a:ext cx="3783012" cy="22479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70A3AAC6-2FA3-FA0F-90A9-F1873B878BA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 rot="16200000">
            <a:off x="-1857375" y="4643438"/>
            <a:ext cx="4143375" cy="285750"/>
          </a:xfrm>
        </p:spPr>
        <p:txBody>
          <a:bodyPr/>
          <a:lstStyle>
            <a:lvl1pPr algn="ctr">
              <a:defRPr sz="1000" b="1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re. Text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gradFill rotWithShape="1">
            <a:gsLst>
              <a:gs pos="0">
                <a:schemeClr val="accent2">
                  <a:alpha val="62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anose="05000000000000000000" pitchFamily="2" charset="2"/>
              <a:buNone/>
              <a:defRPr/>
            </a:pPr>
            <a:endParaRPr lang="fr-FR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785813" cy="6858000"/>
          </a:xfrm>
          <a:prstGeom prst="rect">
            <a:avLst/>
          </a:prstGeom>
          <a:gradFill rotWithShape="1">
            <a:gsLst>
              <a:gs pos="0">
                <a:schemeClr val="bg1">
                  <a:alpha val="59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en-US" sz="1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7" name="Object 7"/>
          <p:cNvGraphicFramePr>
            <a:graphicFrameLocks noChangeAspect="1"/>
          </p:cNvGraphicFramePr>
          <p:nvPr/>
        </p:nvGraphicFramePr>
        <p:xfrm>
          <a:off x="34925" y="6092825"/>
          <a:ext cx="795338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710280" imgH="662760" progId="">
                  <p:embed/>
                </p:oleObj>
              </mc:Choice>
              <mc:Fallback>
                <p:oleObj name="CorelDRAW" r:id="rId2" imgW="710280" imgH="662760" progId="">
                  <p:embed/>
                  <p:pic>
                    <p:nvPicPr>
                      <p:cNvPr id="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6092825"/>
                        <a:ext cx="795338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2" descr="Afficher l'image d'origine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000125" cy="8826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0" y="884238"/>
            <a:ext cx="785813" cy="59737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0" name="ZoneTexte 9"/>
          <p:cNvSpPr txBox="1"/>
          <p:nvPr userDrawn="1"/>
        </p:nvSpPr>
        <p:spPr>
          <a:xfrm>
            <a:off x="8643938" y="6572250"/>
            <a:ext cx="500062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itchFamily="2" charset="2"/>
              <a:buNone/>
              <a:defRPr/>
            </a:pPr>
            <a:fld id="{347D9AC5-FC5C-4AC1-9D68-ACF2D545B1B3}" type="slidenum">
              <a:rPr lang="fr-FR" sz="1200"/>
              <a:pPr eaLnBrk="1" hangingPunct="1">
                <a:spcBef>
                  <a:spcPct val="50000"/>
                </a:spcBef>
                <a:buClr>
                  <a:srgbClr val="336666"/>
                </a:buClr>
                <a:buFont typeface="Wingdings" pitchFamily="2" charset="2"/>
                <a:buNone/>
                <a:defRPr/>
              </a:pPr>
              <a:t>‹N°›</a:t>
            </a:fld>
            <a:endParaRPr lang="fr-FR"/>
          </a:p>
        </p:txBody>
      </p:sp>
      <p:pic>
        <p:nvPicPr>
          <p:cNvPr id="11" name="Picture 2" descr="Afficher l'image d'origine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044575" cy="8826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0" y="884238"/>
            <a:ext cx="500063" cy="59737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3" name="Picture 1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0" y="911225"/>
            <a:ext cx="785813" cy="5946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auto">
          <a:xfrm>
            <a:off x="0" y="871538"/>
            <a:ext cx="428625" cy="60007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5" name="ZoneTexte 14"/>
          <p:cNvSpPr txBox="1"/>
          <p:nvPr userDrawn="1"/>
        </p:nvSpPr>
        <p:spPr>
          <a:xfrm>
            <a:off x="8643938" y="6572250"/>
            <a:ext cx="500062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itchFamily="2" charset="2"/>
              <a:buNone/>
              <a:defRPr/>
            </a:pPr>
            <a:fld id="{620AF936-D56A-48CC-9756-AD4BD9FF6C0C}" type="slidenum">
              <a:rPr lang="fr-FR" sz="1200"/>
              <a:pPr eaLnBrk="1" hangingPunct="1">
                <a:spcBef>
                  <a:spcPct val="50000"/>
                </a:spcBef>
                <a:buClr>
                  <a:srgbClr val="336666"/>
                </a:buClr>
                <a:buFont typeface="Wingdings" pitchFamily="2" charset="2"/>
                <a:buNone/>
                <a:defRPr/>
              </a:pPr>
              <a:t>‹N°›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33463" y="19050"/>
            <a:ext cx="7729537" cy="838200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1"/>
          </p:nvPr>
        </p:nvSpPr>
        <p:spPr>
          <a:xfrm>
            <a:off x="1044575" y="1524000"/>
            <a:ext cx="3783013" cy="464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979988" y="1524000"/>
            <a:ext cx="3783012" cy="464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B34A3DC8-587D-B451-6987-9982321AEB3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 rot="16200000">
            <a:off x="-1857375" y="4643438"/>
            <a:ext cx="4143375" cy="285750"/>
          </a:xfrm>
        </p:spPr>
        <p:txBody>
          <a:bodyPr/>
          <a:lstStyle>
            <a:lvl1pPr algn="ctr">
              <a:defRPr sz="1000" b="1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gradFill rotWithShape="1">
            <a:gsLst>
              <a:gs pos="0">
                <a:schemeClr val="accent2">
                  <a:alpha val="62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anose="05000000000000000000" pitchFamily="2" charset="2"/>
              <a:buNone/>
              <a:defRPr/>
            </a:pPr>
            <a:endParaRPr lang="fr-FR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785813" cy="6858000"/>
          </a:xfrm>
          <a:prstGeom prst="rect">
            <a:avLst/>
          </a:prstGeom>
          <a:gradFill rotWithShape="1">
            <a:gsLst>
              <a:gs pos="0">
                <a:schemeClr val="bg1">
                  <a:alpha val="59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en-US" sz="1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Object 7"/>
          <p:cNvGraphicFramePr>
            <a:graphicFrameLocks noChangeAspect="1"/>
          </p:cNvGraphicFramePr>
          <p:nvPr/>
        </p:nvGraphicFramePr>
        <p:xfrm>
          <a:off x="34925" y="6092825"/>
          <a:ext cx="795338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710280" imgH="662760" progId="">
                  <p:embed/>
                </p:oleObj>
              </mc:Choice>
              <mc:Fallback>
                <p:oleObj name="CorelDRAW" r:id="rId2" imgW="710280" imgH="662760" progId="">
                  <p:embed/>
                  <p:pic>
                    <p:nvPicPr>
                      <p:cNvPr id="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6092825"/>
                        <a:ext cx="795338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2" descr="Afficher l'image d'origine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000125" cy="8826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0" y="884238"/>
            <a:ext cx="785813" cy="59737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9" name="ZoneTexte 8"/>
          <p:cNvSpPr txBox="1"/>
          <p:nvPr userDrawn="1"/>
        </p:nvSpPr>
        <p:spPr>
          <a:xfrm>
            <a:off x="8643938" y="6572250"/>
            <a:ext cx="500062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itchFamily="2" charset="2"/>
              <a:buNone/>
              <a:defRPr/>
            </a:pPr>
            <a:fld id="{73068EFB-1FFA-4734-8AA0-E91CF5CEF727}" type="slidenum">
              <a:rPr lang="fr-FR" sz="1200"/>
              <a:pPr eaLnBrk="1" hangingPunct="1">
                <a:spcBef>
                  <a:spcPct val="50000"/>
                </a:spcBef>
                <a:buClr>
                  <a:srgbClr val="336666"/>
                </a:buClr>
                <a:buFont typeface="Wingdings" pitchFamily="2" charset="2"/>
                <a:buNone/>
                <a:defRPr/>
              </a:pPr>
              <a:t>‹N°›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B7D08BA0-B169-B570-9713-8D2F0AED546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 rot="16200000">
            <a:off x="-1857375" y="4643438"/>
            <a:ext cx="4143375" cy="285750"/>
          </a:xfrm>
        </p:spPr>
        <p:txBody>
          <a:bodyPr/>
          <a:lstStyle>
            <a:lvl1pPr algn="ctr">
              <a:defRPr sz="1000" b="1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gradFill rotWithShape="1">
            <a:gsLst>
              <a:gs pos="0">
                <a:schemeClr val="accent2">
                  <a:alpha val="62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anose="05000000000000000000" pitchFamily="2" charset="2"/>
              <a:buNone/>
              <a:defRPr/>
            </a:pPr>
            <a:endParaRPr lang="fr-FR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785813" cy="6858000"/>
          </a:xfrm>
          <a:prstGeom prst="rect">
            <a:avLst/>
          </a:prstGeom>
          <a:gradFill rotWithShape="1">
            <a:gsLst>
              <a:gs pos="0">
                <a:schemeClr val="bg1">
                  <a:alpha val="59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en-US" sz="1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Object 7"/>
          <p:cNvGraphicFramePr>
            <a:graphicFrameLocks noChangeAspect="1"/>
          </p:cNvGraphicFramePr>
          <p:nvPr/>
        </p:nvGraphicFramePr>
        <p:xfrm>
          <a:off x="34925" y="6092825"/>
          <a:ext cx="795338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710280" imgH="662760" progId="">
                  <p:embed/>
                </p:oleObj>
              </mc:Choice>
              <mc:Fallback>
                <p:oleObj name="CorelDRAW" r:id="rId2" imgW="710280" imgH="662760" progId="">
                  <p:embed/>
                  <p:pic>
                    <p:nvPicPr>
                      <p:cNvPr id="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6092825"/>
                        <a:ext cx="795338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2" descr="Afficher l'image d'origine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000125" cy="8826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0" y="884238"/>
            <a:ext cx="785813" cy="59737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9" name="ZoneTexte 8"/>
          <p:cNvSpPr txBox="1"/>
          <p:nvPr userDrawn="1"/>
        </p:nvSpPr>
        <p:spPr>
          <a:xfrm>
            <a:off x="8643938" y="6572250"/>
            <a:ext cx="500062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itchFamily="2" charset="2"/>
              <a:buNone/>
              <a:defRPr/>
            </a:pPr>
            <a:fld id="{99392DEC-015A-473E-AEFD-F6CC394A48FE}" type="slidenum">
              <a:rPr lang="fr-FR" sz="1200"/>
              <a:pPr eaLnBrk="1" hangingPunct="1">
                <a:spcBef>
                  <a:spcPct val="50000"/>
                </a:spcBef>
                <a:buClr>
                  <a:srgbClr val="336666"/>
                </a:buClr>
                <a:buFont typeface="Wingdings" pitchFamily="2" charset="2"/>
                <a:buNone/>
                <a:defRPr/>
              </a:pPr>
              <a:t>‹N°›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0179CAF-440D-ADFF-BA47-9F9C7986887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 rot="16200000">
            <a:off x="-1857375" y="4643438"/>
            <a:ext cx="4143375" cy="285750"/>
          </a:xfrm>
        </p:spPr>
        <p:txBody>
          <a:bodyPr/>
          <a:lstStyle>
            <a:lvl1pPr algn="ctr">
              <a:defRPr sz="1000" b="1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gradFill rotWithShape="1">
            <a:gsLst>
              <a:gs pos="0">
                <a:schemeClr val="accent2">
                  <a:alpha val="62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anose="05000000000000000000" pitchFamily="2" charset="2"/>
              <a:buNone/>
              <a:defRPr/>
            </a:pPr>
            <a:endParaRPr lang="fr-FR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785813" cy="6858000"/>
          </a:xfrm>
          <a:prstGeom prst="rect">
            <a:avLst/>
          </a:prstGeom>
          <a:gradFill rotWithShape="1">
            <a:gsLst>
              <a:gs pos="0">
                <a:schemeClr val="bg1">
                  <a:alpha val="59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en-US" sz="1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7" name="Object 7"/>
          <p:cNvGraphicFramePr>
            <a:graphicFrameLocks noChangeAspect="1"/>
          </p:cNvGraphicFramePr>
          <p:nvPr/>
        </p:nvGraphicFramePr>
        <p:xfrm>
          <a:off x="34925" y="6092825"/>
          <a:ext cx="795338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710280" imgH="662760" progId="">
                  <p:embed/>
                </p:oleObj>
              </mc:Choice>
              <mc:Fallback>
                <p:oleObj name="CorelDRAW" r:id="rId2" imgW="710280" imgH="662760" progId="">
                  <p:embed/>
                  <p:pic>
                    <p:nvPicPr>
                      <p:cNvPr id="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6092825"/>
                        <a:ext cx="795338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2" descr="Afficher l'image d'origine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000125" cy="8826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0" y="884238"/>
            <a:ext cx="785813" cy="59737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0" name="ZoneTexte 9"/>
          <p:cNvSpPr txBox="1"/>
          <p:nvPr userDrawn="1"/>
        </p:nvSpPr>
        <p:spPr>
          <a:xfrm>
            <a:off x="8643938" y="6572250"/>
            <a:ext cx="500062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itchFamily="2" charset="2"/>
              <a:buNone/>
              <a:defRPr/>
            </a:pPr>
            <a:fld id="{4931926B-5F84-47F2-97CE-975FDC61B566}" type="slidenum">
              <a:rPr lang="fr-FR" sz="1200"/>
              <a:pPr eaLnBrk="1" hangingPunct="1">
                <a:spcBef>
                  <a:spcPct val="50000"/>
                </a:spcBef>
                <a:buClr>
                  <a:srgbClr val="336666"/>
                </a:buClr>
                <a:buFont typeface="Wingdings" pitchFamily="2" charset="2"/>
                <a:buNone/>
                <a:defRPr/>
              </a:pPr>
              <a:t>‹N°›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44575" y="1524000"/>
            <a:ext cx="3783013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979988" y="1524000"/>
            <a:ext cx="3783012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FA8DC303-8657-9386-5283-68D205CE195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 rot="16200000">
            <a:off x="-1857375" y="4643438"/>
            <a:ext cx="4143375" cy="285750"/>
          </a:xfrm>
        </p:spPr>
        <p:txBody>
          <a:bodyPr/>
          <a:lstStyle>
            <a:lvl1pPr algn="ctr">
              <a:defRPr sz="1000" b="1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gradFill rotWithShape="1">
            <a:gsLst>
              <a:gs pos="0">
                <a:schemeClr val="accent2">
                  <a:alpha val="62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anose="05000000000000000000" pitchFamily="2" charset="2"/>
              <a:buNone/>
              <a:defRPr/>
            </a:pPr>
            <a:endParaRPr lang="fr-FR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785813" cy="6858000"/>
          </a:xfrm>
          <a:prstGeom prst="rect">
            <a:avLst/>
          </a:prstGeom>
          <a:gradFill rotWithShape="1">
            <a:gsLst>
              <a:gs pos="0">
                <a:schemeClr val="bg1">
                  <a:alpha val="59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en-US" sz="1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9" name="Object 7"/>
          <p:cNvGraphicFramePr>
            <a:graphicFrameLocks noChangeAspect="1"/>
          </p:cNvGraphicFramePr>
          <p:nvPr/>
        </p:nvGraphicFramePr>
        <p:xfrm>
          <a:off x="34925" y="6092825"/>
          <a:ext cx="795338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710280" imgH="662760" progId="">
                  <p:embed/>
                </p:oleObj>
              </mc:Choice>
              <mc:Fallback>
                <p:oleObj name="CorelDRAW" r:id="rId2" imgW="710280" imgH="662760" progId="">
                  <p:embed/>
                  <p:pic>
                    <p:nvPicPr>
                      <p:cNvPr id="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6092825"/>
                        <a:ext cx="795338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2" descr="Afficher l'image d'origine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000125" cy="8826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0" y="884238"/>
            <a:ext cx="785813" cy="59737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2" name="ZoneTexte 11"/>
          <p:cNvSpPr txBox="1"/>
          <p:nvPr userDrawn="1"/>
        </p:nvSpPr>
        <p:spPr>
          <a:xfrm>
            <a:off x="8643938" y="6572250"/>
            <a:ext cx="500062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itchFamily="2" charset="2"/>
              <a:buNone/>
              <a:defRPr/>
            </a:pPr>
            <a:fld id="{FD0CEA0D-34AA-474A-91A4-183DBA8C23CB}" type="slidenum">
              <a:rPr lang="fr-FR" sz="1200"/>
              <a:pPr eaLnBrk="1" hangingPunct="1">
                <a:spcBef>
                  <a:spcPct val="50000"/>
                </a:spcBef>
                <a:buClr>
                  <a:srgbClr val="336666"/>
                </a:buClr>
                <a:buFont typeface="Wingdings" pitchFamily="2" charset="2"/>
                <a:buNone/>
                <a:defRPr/>
              </a:pPr>
              <a:t>‹N°›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58109325-81D4-2649-1B42-5B95360D6C2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 rot="16200000">
            <a:off x="-1857375" y="4643438"/>
            <a:ext cx="4143375" cy="285750"/>
          </a:xfrm>
        </p:spPr>
        <p:txBody>
          <a:bodyPr/>
          <a:lstStyle>
            <a:lvl1pPr algn="ctr">
              <a:defRPr sz="1000" b="1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gradFill rotWithShape="1">
            <a:gsLst>
              <a:gs pos="0">
                <a:schemeClr val="accent2">
                  <a:alpha val="62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anose="05000000000000000000" pitchFamily="2" charset="2"/>
              <a:buNone/>
              <a:defRPr/>
            </a:pPr>
            <a:endParaRPr lang="fr-FR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785813" cy="6858000"/>
          </a:xfrm>
          <a:prstGeom prst="rect">
            <a:avLst/>
          </a:prstGeom>
          <a:gradFill rotWithShape="1">
            <a:gsLst>
              <a:gs pos="0">
                <a:schemeClr val="bg1">
                  <a:alpha val="59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en-US" sz="1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Object 7"/>
          <p:cNvGraphicFramePr>
            <a:graphicFrameLocks noChangeAspect="1"/>
          </p:cNvGraphicFramePr>
          <p:nvPr/>
        </p:nvGraphicFramePr>
        <p:xfrm>
          <a:off x="34925" y="6092825"/>
          <a:ext cx="795338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710280" imgH="662760" progId="">
                  <p:embed/>
                </p:oleObj>
              </mc:Choice>
              <mc:Fallback>
                <p:oleObj name="CorelDRAW" r:id="rId2" imgW="710280" imgH="662760" progId="">
                  <p:embed/>
                  <p:pic>
                    <p:nvPicPr>
                      <p:cNvPr id="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6092825"/>
                        <a:ext cx="795338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2" descr="Afficher l'image d'origine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000125" cy="8826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0" y="884238"/>
            <a:ext cx="785813" cy="59737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8" name="ZoneTexte 7"/>
          <p:cNvSpPr txBox="1"/>
          <p:nvPr userDrawn="1"/>
        </p:nvSpPr>
        <p:spPr>
          <a:xfrm>
            <a:off x="8643938" y="6572250"/>
            <a:ext cx="500062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itchFamily="2" charset="2"/>
              <a:buNone/>
              <a:defRPr/>
            </a:pPr>
            <a:fld id="{EADCF5A4-B27F-46D4-95C8-DF14EB62AFC3}" type="slidenum">
              <a:rPr lang="fr-FR" sz="1200"/>
              <a:pPr eaLnBrk="1" hangingPunct="1">
                <a:spcBef>
                  <a:spcPct val="50000"/>
                </a:spcBef>
                <a:buClr>
                  <a:srgbClr val="336666"/>
                </a:buClr>
                <a:buFont typeface="Wingdings" pitchFamily="2" charset="2"/>
                <a:buNone/>
                <a:defRPr/>
              </a:pPr>
              <a:t>‹N°›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F270314-E747-79DF-B69C-9A93F7933B3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 rot="16200000">
            <a:off x="-1857375" y="4643438"/>
            <a:ext cx="4143375" cy="285750"/>
          </a:xfrm>
        </p:spPr>
        <p:txBody>
          <a:bodyPr/>
          <a:lstStyle>
            <a:lvl1pPr algn="ctr">
              <a:defRPr sz="1000" b="1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gradFill rotWithShape="1">
            <a:gsLst>
              <a:gs pos="0">
                <a:schemeClr val="accent2">
                  <a:alpha val="62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anose="05000000000000000000" pitchFamily="2" charset="2"/>
              <a:buNone/>
              <a:defRPr/>
            </a:pPr>
            <a:endParaRPr lang="fr-FR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785813" cy="6858000"/>
          </a:xfrm>
          <a:prstGeom prst="rect">
            <a:avLst/>
          </a:prstGeom>
          <a:gradFill rotWithShape="1">
            <a:gsLst>
              <a:gs pos="0">
                <a:schemeClr val="bg1">
                  <a:alpha val="59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en-US" sz="1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34925" y="6092825"/>
          <a:ext cx="795338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710280" imgH="662760" progId="">
                  <p:embed/>
                </p:oleObj>
              </mc:Choice>
              <mc:Fallback>
                <p:oleObj name="CorelDRAW" r:id="rId2" imgW="710280" imgH="662760" progId="">
                  <p:embed/>
                  <p:pic>
                    <p:nvPicPr>
                      <p:cNvPr id="4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6092825"/>
                        <a:ext cx="795338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2" descr="Afficher l'image d'origine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000125" cy="8826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0" y="884238"/>
            <a:ext cx="785813" cy="59737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7" name="ZoneTexte 6"/>
          <p:cNvSpPr txBox="1"/>
          <p:nvPr userDrawn="1"/>
        </p:nvSpPr>
        <p:spPr>
          <a:xfrm>
            <a:off x="8643938" y="6572250"/>
            <a:ext cx="500062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itchFamily="2" charset="2"/>
              <a:buNone/>
              <a:defRPr/>
            </a:pPr>
            <a:fld id="{86A55A61-F4F8-4659-865D-71B241AF662A}" type="slidenum">
              <a:rPr lang="fr-FR" sz="1200"/>
              <a:pPr eaLnBrk="1" hangingPunct="1">
                <a:spcBef>
                  <a:spcPct val="50000"/>
                </a:spcBef>
                <a:buClr>
                  <a:srgbClr val="336666"/>
                </a:buClr>
                <a:buFont typeface="Wingdings" pitchFamily="2" charset="2"/>
                <a:buNone/>
                <a:defRPr/>
              </a:pPr>
              <a:t>‹N°›</a:t>
            </a:fld>
            <a:endParaRPr lang="fr-FR"/>
          </a:p>
        </p:txBody>
      </p:sp>
      <p:pic>
        <p:nvPicPr>
          <p:cNvPr id="8" name="Picture 1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0" y="911225"/>
            <a:ext cx="785813" cy="5946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auto">
          <a:xfrm>
            <a:off x="0" y="857250"/>
            <a:ext cx="428625" cy="60007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0" name="ZoneTexte 9"/>
          <p:cNvSpPr txBox="1"/>
          <p:nvPr userDrawn="1"/>
        </p:nvSpPr>
        <p:spPr>
          <a:xfrm>
            <a:off x="8643938" y="6572250"/>
            <a:ext cx="500062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itchFamily="2" charset="2"/>
              <a:buNone/>
              <a:defRPr/>
            </a:pPr>
            <a:fld id="{8FF7021C-E989-4B10-B8D1-E6ED355F118B}" type="slidenum">
              <a:rPr lang="fr-FR" sz="1200"/>
              <a:pPr eaLnBrk="1" hangingPunct="1">
                <a:spcBef>
                  <a:spcPct val="50000"/>
                </a:spcBef>
                <a:buClr>
                  <a:srgbClr val="336666"/>
                </a:buClr>
                <a:buFont typeface="Wingdings" pitchFamily="2" charset="2"/>
                <a:buNone/>
                <a:defRPr/>
              </a:pPr>
              <a:t>‹N°›</a:t>
            </a:fld>
            <a:endParaRPr lang="fr-FR"/>
          </a:p>
        </p:txBody>
      </p:sp>
      <p:sp>
        <p:nvSpPr>
          <p:cNvPr id="11" name="ZoneTexte 10"/>
          <p:cNvSpPr txBox="1">
            <a:spLocks noChangeArrowheads="1"/>
          </p:cNvSpPr>
          <p:nvPr userDrawn="1"/>
        </p:nvSpPr>
        <p:spPr bwMode="auto">
          <a:xfrm>
            <a:off x="3857625" y="6572250"/>
            <a:ext cx="3429000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anose="05000000000000000000" pitchFamily="2" charset="2"/>
              <a:buNone/>
              <a:defRPr/>
            </a:pPr>
            <a:endParaRPr lang="fr-FR"/>
          </a:p>
        </p:txBody>
      </p:sp>
      <p:sp>
        <p:nvSpPr>
          <p:cNvPr id="12" name="Rectangle 4"/>
          <p:cNvSpPr>
            <a:spLocks noGrp="1" noChangeArrowheads="1"/>
          </p:cNvSpPr>
          <p:nvPr>
            <p:ph type="ftr" sz="quarter" idx="10"/>
          </p:nvPr>
        </p:nvSpPr>
        <p:spPr>
          <a:xfrm rot="16200000">
            <a:off x="-1857375" y="4643438"/>
            <a:ext cx="4143375" cy="285750"/>
          </a:xfrm>
        </p:spPr>
        <p:txBody>
          <a:bodyPr/>
          <a:lstStyle>
            <a:lvl1pPr algn="ctr">
              <a:defRPr sz="1000" b="1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gradFill rotWithShape="1">
            <a:gsLst>
              <a:gs pos="0">
                <a:schemeClr val="accent2">
                  <a:alpha val="62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anose="05000000000000000000" pitchFamily="2" charset="2"/>
              <a:buNone/>
              <a:defRPr/>
            </a:pPr>
            <a:endParaRPr lang="fr-FR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785813" cy="6858000"/>
          </a:xfrm>
          <a:prstGeom prst="rect">
            <a:avLst/>
          </a:prstGeom>
          <a:gradFill rotWithShape="1">
            <a:gsLst>
              <a:gs pos="0">
                <a:schemeClr val="bg1">
                  <a:alpha val="59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en-US" sz="1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7" name="Object 7"/>
          <p:cNvGraphicFramePr>
            <a:graphicFrameLocks noChangeAspect="1"/>
          </p:cNvGraphicFramePr>
          <p:nvPr/>
        </p:nvGraphicFramePr>
        <p:xfrm>
          <a:off x="34925" y="6092825"/>
          <a:ext cx="795338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710280" imgH="662760" progId="">
                  <p:embed/>
                </p:oleObj>
              </mc:Choice>
              <mc:Fallback>
                <p:oleObj name="CorelDRAW" r:id="rId2" imgW="710280" imgH="662760" progId="">
                  <p:embed/>
                  <p:pic>
                    <p:nvPicPr>
                      <p:cNvPr id="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6092825"/>
                        <a:ext cx="795338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2" descr="Afficher l'image d'origine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000125" cy="8826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0" y="884238"/>
            <a:ext cx="785813" cy="59737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0" name="ZoneTexte 9"/>
          <p:cNvSpPr txBox="1"/>
          <p:nvPr userDrawn="1"/>
        </p:nvSpPr>
        <p:spPr>
          <a:xfrm>
            <a:off x="8643938" y="6572250"/>
            <a:ext cx="500062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itchFamily="2" charset="2"/>
              <a:buNone/>
              <a:defRPr/>
            </a:pPr>
            <a:fld id="{5CD507AF-87D0-4805-B9AD-BDBAEC6B5C47}" type="slidenum">
              <a:rPr lang="fr-FR" sz="1200"/>
              <a:pPr eaLnBrk="1" hangingPunct="1">
                <a:spcBef>
                  <a:spcPct val="50000"/>
                </a:spcBef>
                <a:buClr>
                  <a:srgbClr val="336666"/>
                </a:buClr>
                <a:buFont typeface="Wingdings" pitchFamily="2" charset="2"/>
                <a:buNone/>
                <a:defRPr/>
              </a:pPr>
              <a:t>‹N°›</a:t>
            </a:fld>
            <a:endParaRPr lang="fr-FR"/>
          </a:p>
        </p:txBody>
      </p:sp>
      <p:pic>
        <p:nvPicPr>
          <p:cNvPr id="11" name="Picture 1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0" y="911225"/>
            <a:ext cx="785813" cy="5946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auto">
          <a:xfrm>
            <a:off x="0" y="871538"/>
            <a:ext cx="428625" cy="60007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3" name="ZoneTexte 12"/>
          <p:cNvSpPr txBox="1"/>
          <p:nvPr userDrawn="1"/>
        </p:nvSpPr>
        <p:spPr>
          <a:xfrm>
            <a:off x="8643938" y="6572250"/>
            <a:ext cx="500062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itchFamily="2" charset="2"/>
              <a:buNone/>
              <a:defRPr/>
            </a:pPr>
            <a:fld id="{A0178916-5DA1-4FF5-ADCF-FA3F7225FC89}" type="slidenum">
              <a:rPr lang="fr-FR" sz="1200"/>
              <a:pPr eaLnBrk="1" hangingPunct="1">
                <a:spcBef>
                  <a:spcPct val="50000"/>
                </a:spcBef>
                <a:buClr>
                  <a:srgbClr val="336666"/>
                </a:buClr>
                <a:buFont typeface="Wingdings" pitchFamily="2" charset="2"/>
                <a:buNone/>
                <a:defRPr/>
              </a:pPr>
              <a:t>‹N°›</a:t>
            </a:fld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gradFill rotWithShape="1">
            <a:gsLst>
              <a:gs pos="0">
                <a:schemeClr val="accent2">
                  <a:alpha val="62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anose="05000000000000000000" pitchFamily="2" charset="2"/>
              <a:buNone/>
              <a:defRPr/>
            </a:pPr>
            <a:endParaRPr lang="fr-FR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785813" cy="6858000"/>
          </a:xfrm>
          <a:prstGeom prst="rect">
            <a:avLst/>
          </a:prstGeom>
          <a:gradFill rotWithShape="1">
            <a:gsLst>
              <a:gs pos="0">
                <a:schemeClr val="bg1">
                  <a:alpha val="59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en-US" sz="1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7" name="Object 7"/>
          <p:cNvGraphicFramePr>
            <a:graphicFrameLocks noChangeAspect="1"/>
          </p:cNvGraphicFramePr>
          <p:nvPr/>
        </p:nvGraphicFramePr>
        <p:xfrm>
          <a:off x="34925" y="6092825"/>
          <a:ext cx="795338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710280" imgH="662760" progId="">
                  <p:embed/>
                </p:oleObj>
              </mc:Choice>
              <mc:Fallback>
                <p:oleObj name="CorelDRAW" r:id="rId2" imgW="710280" imgH="662760" progId="">
                  <p:embed/>
                  <p:pic>
                    <p:nvPicPr>
                      <p:cNvPr id="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6092825"/>
                        <a:ext cx="795338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2" descr="Afficher l'image d'origine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000125" cy="8826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0" y="884238"/>
            <a:ext cx="785813" cy="59737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0" name="ZoneTexte 9"/>
          <p:cNvSpPr txBox="1"/>
          <p:nvPr userDrawn="1"/>
        </p:nvSpPr>
        <p:spPr>
          <a:xfrm>
            <a:off x="8643938" y="6572250"/>
            <a:ext cx="500062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itchFamily="2" charset="2"/>
              <a:buNone/>
              <a:defRPr/>
            </a:pPr>
            <a:fld id="{9B906D33-3D03-4249-B6F7-C4D5343549AD}" type="slidenum">
              <a:rPr lang="fr-FR" sz="1200"/>
              <a:pPr eaLnBrk="1" hangingPunct="1">
                <a:spcBef>
                  <a:spcPct val="50000"/>
                </a:spcBef>
                <a:buClr>
                  <a:srgbClr val="336666"/>
                </a:buClr>
                <a:buFont typeface="Wingdings" pitchFamily="2" charset="2"/>
                <a:buNone/>
                <a:defRPr/>
              </a:pPr>
              <a:t>‹N°›</a:t>
            </a:fld>
            <a:endParaRPr lang="fr-FR"/>
          </a:p>
        </p:txBody>
      </p:sp>
      <p:pic>
        <p:nvPicPr>
          <p:cNvPr id="11" name="Picture 1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0" y="911225"/>
            <a:ext cx="785813" cy="5946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auto">
          <a:xfrm>
            <a:off x="0" y="871538"/>
            <a:ext cx="428625" cy="60007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3" name="ZoneTexte 12"/>
          <p:cNvSpPr txBox="1"/>
          <p:nvPr userDrawn="1"/>
        </p:nvSpPr>
        <p:spPr>
          <a:xfrm>
            <a:off x="8643938" y="6572250"/>
            <a:ext cx="500062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itchFamily="2" charset="2"/>
              <a:buNone/>
              <a:defRPr/>
            </a:pPr>
            <a:fld id="{020BD07D-D27C-4D24-95EF-BD067C5B8610}" type="slidenum">
              <a:rPr lang="fr-FR" sz="1200"/>
              <a:pPr eaLnBrk="1" hangingPunct="1">
                <a:spcBef>
                  <a:spcPct val="50000"/>
                </a:spcBef>
                <a:buClr>
                  <a:srgbClr val="336666"/>
                </a:buClr>
                <a:buFont typeface="Wingdings" pitchFamily="2" charset="2"/>
                <a:buNone/>
                <a:defRPr/>
              </a:pPr>
              <a:t>‹N°›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44575" y="1524000"/>
            <a:ext cx="7718425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gradFill rotWithShape="1">
            <a:gsLst>
              <a:gs pos="0">
                <a:schemeClr val="accent2">
                  <a:alpha val="62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anose="05000000000000000000" pitchFamily="2" charset="2"/>
              <a:buNone/>
              <a:defRPr/>
            </a:pPr>
            <a:endParaRPr lang="fr-FR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785813" cy="6858000"/>
          </a:xfrm>
          <a:prstGeom prst="rect">
            <a:avLst/>
          </a:prstGeom>
          <a:gradFill rotWithShape="1">
            <a:gsLst>
              <a:gs pos="0">
                <a:schemeClr val="bg1">
                  <a:alpha val="59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en-US" sz="1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031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033463" y="19050"/>
            <a:ext cx="7729537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3997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2514600" y="4038600"/>
            <a:ext cx="533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FontTx/>
              <a:buNone/>
              <a:defRPr sz="800">
                <a:latin typeface="+mn-lt"/>
                <a:cs typeface="Arial" charset="0"/>
              </a:defRPr>
            </a:lvl1pPr>
          </a:lstStyle>
          <a:p>
            <a:pPr>
              <a:defRPr/>
            </a:pPr>
            <a:r>
              <a:rPr lang="it-IT" dirty="0"/>
              <a:t>H.CHAIBI            SUPMTI / ISI                      2015 / 2016   </a:t>
            </a:r>
            <a:endParaRPr lang="en-US" dirty="0"/>
          </a:p>
        </p:txBody>
      </p:sp>
      <p:graphicFrame>
        <p:nvGraphicFramePr>
          <p:cNvPr id="1026" name="Object 7"/>
          <p:cNvGraphicFramePr>
            <a:graphicFrameLocks noChangeAspect="1"/>
          </p:cNvGraphicFramePr>
          <p:nvPr/>
        </p:nvGraphicFramePr>
        <p:xfrm>
          <a:off x="34925" y="6092825"/>
          <a:ext cx="795338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6" imgW="710280" imgH="662760" progId="">
                  <p:embed/>
                </p:oleObj>
              </mc:Choice>
              <mc:Fallback>
                <p:oleObj name="CorelDRAW" r:id="rId16" imgW="710280" imgH="662760" progId="">
                  <p:embed/>
                  <p:pic>
                    <p:nvPicPr>
                      <p:cNvPr id="102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6092825"/>
                        <a:ext cx="795338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D3D7DB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4D4D4D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969696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2" descr="Afficher l'image d'origine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0" y="0"/>
            <a:ext cx="1000125" cy="8826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1034" name="Picture 2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0" y="884238"/>
            <a:ext cx="785813" cy="59737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0" name="ZoneTexte 9"/>
          <p:cNvSpPr txBox="1"/>
          <p:nvPr/>
        </p:nvSpPr>
        <p:spPr>
          <a:xfrm>
            <a:off x="8643938" y="6572250"/>
            <a:ext cx="500062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itchFamily="2" charset="2"/>
              <a:buNone/>
              <a:defRPr/>
            </a:pPr>
            <a:fld id="{269164F8-D01C-47C4-B22A-144636920AA0}" type="slidenum">
              <a:rPr lang="fr-FR" sz="1200"/>
              <a:pPr eaLnBrk="1" hangingPunct="1">
                <a:spcBef>
                  <a:spcPct val="50000"/>
                </a:spcBef>
                <a:buClr>
                  <a:srgbClr val="336666"/>
                </a:buClr>
                <a:buFont typeface="Wingdings" pitchFamily="2" charset="2"/>
                <a:buNone/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216" r:id="rId1"/>
    <p:sldLayoutId id="2147485217" r:id="rId2"/>
    <p:sldLayoutId id="2147485218" r:id="rId3"/>
    <p:sldLayoutId id="2147485219" r:id="rId4"/>
    <p:sldLayoutId id="2147485220" r:id="rId5"/>
    <p:sldLayoutId id="2147485221" r:id="rId6"/>
    <p:sldLayoutId id="2147485222" r:id="rId7"/>
    <p:sldLayoutId id="2147485223" r:id="rId8"/>
    <p:sldLayoutId id="2147485224" r:id="rId9"/>
    <p:sldLayoutId id="2147485225" r:id="rId10"/>
    <p:sldLayoutId id="2147485226" r:id="rId11"/>
    <p:sldLayoutId id="2147485227" r:id="rId12"/>
    <p:sldLayoutId id="2147485228" r:id="rId13"/>
    <p:sldLayoutId id="2147485229" r:id="rId14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30000"/>
        </a:spcAft>
        <a:buClr>
          <a:schemeClr val="hlink"/>
        </a:buClr>
        <a:buFont typeface="Wingdings" pitchFamily="2" charset="2"/>
        <a:buChar char="n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860425" indent="-342900" algn="l" rtl="0" eaLnBrk="0" fontAlgn="base" hangingPunct="0">
        <a:spcBef>
          <a:spcPct val="20000"/>
        </a:spcBef>
        <a:spcAft>
          <a:spcPct val="30000"/>
        </a:spcAft>
        <a:buClr>
          <a:schemeClr val="bg2"/>
        </a:buClr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2pPr>
      <a:lvl3pPr marL="1203325" indent="-228600" algn="l" rtl="0" eaLnBrk="0" fontAlgn="base" hangingPunct="0">
        <a:spcBef>
          <a:spcPct val="20000"/>
        </a:spcBef>
        <a:spcAft>
          <a:spcPct val="30000"/>
        </a:spcAft>
        <a:buClr>
          <a:schemeClr val="bg2"/>
        </a:buClr>
        <a:buFont typeface="Wingdings" pitchFamily="2" charset="2"/>
        <a:buChar char="§"/>
        <a:defRPr sz="22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30000"/>
        </a:spcAft>
        <a:buChar char="–"/>
        <a:defRPr sz="22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30000"/>
        </a:spcAft>
        <a:buChar char="»"/>
        <a:defRPr sz="22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30000"/>
        </a:spcAft>
        <a:buChar char="»"/>
        <a:defRPr sz="22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30000"/>
        </a:spcAft>
        <a:buChar char="»"/>
        <a:defRPr sz="22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30000"/>
        </a:spcAft>
        <a:buChar char="»"/>
        <a:defRPr sz="22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30000"/>
        </a:spcAft>
        <a:buChar char="»"/>
        <a:defRPr sz="22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0" y="914400"/>
            <a:ext cx="9144000" cy="3200400"/>
          </a:xfrm>
          <a:prstGeom prst="rect">
            <a:avLst/>
          </a:prstGeom>
          <a:gradFill rotWithShape="1">
            <a:gsLst>
              <a:gs pos="0">
                <a:schemeClr val="accent2">
                  <a:alpha val="50000"/>
                </a:schemeClr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itchFamily="2" charset="2"/>
              <a:buNone/>
            </a:pPr>
            <a:endParaRPr lang="fr-FR"/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5907087" y="0"/>
            <a:ext cx="3236913" cy="6858000"/>
          </a:xfrm>
          <a:prstGeom prst="rect">
            <a:avLst/>
          </a:prstGeom>
          <a:gradFill rotWithShape="1">
            <a:gsLst>
              <a:gs pos="0">
                <a:schemeClr val="accent1">
                  <a:alpha val="12999"/>
                </a:schemeClr>
              </a:gs>
              <a:gs pos="100000">
                <a:schemeClr val="accent2">
                  <a:alpha val="75000"/>
                </a:schemeClr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itchFamily="2" charset="2"/>
              <a:buNone/>
            </a:pPr>
            <a:endParaRPr lang="fr-FR"/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643063" y="4429125"/>
            <a:ext cx="4000500" cy="1285875"/>
          </a:xfrm>
        </p:spPr>
        <p:txBody>
          <a:bodyPr/>
          <a:lstStyle/>
          <a:p>
            <a:pPr algn="ctr" eaLnBrk="1" hangingPunct="1">
              <a:spcBef>
                <a:spcPct val="0"/>
              </a:spcBef>
              <a:spcAft>
                <a:spcPct val="0"/>
              </a:spcAft>
            </a:pPr>
            <a:r>
              <a:rPr lang="fr-FR" sz="2400" dirty="0">
                <a:solidFill>
                  <a:srgbClr val="0070C0"/>
                </a:solidFill>
              </a:rPr>
              <a:t>Enseignant : GHANEM</a:t>
            </a:r>
            <a:endParaRPr lang="fr-FR" sz="1400" dirty="0">
              <a:solidFill>
                <a:srgbClr val="0070C0"/>
              </a:solidFill>
            </a:endParaRPr>
          </a:p>
        </p:txBody>
      </p:sp>
      <p:sp>
        <p:nvSpPr>
          <p:cNvPr id="29701" name="Rectangle 9"/>
          <p:cNvSpPr>
            <a:spLocks noGrp="1" noChangeArrowheads="1"/>
          </p:cNvSpPr>
          <p:nvPr>
            <p:ph type="ctrTitle" idx="4294967295"/>
          </p:nvPr>
        </p:nvSpPr>
        <p:spPr>
          <a:xfrm>
            <a:off x="-928688" y="2357438"/>
            <a:ext cx="8001001" cy="1071562"/>
          </a:xfrm>
        </p:spPr>
        <p:txBody>
          <a:bodyPr/>
          <a:lstStyle/>
          <a:p>
            <a:pPr algn="ctr" eaLnBrk="1" hangingPunct="1"/>
            <a:r>
              <a:rPr lang="fr-FR" sz="3200" dirty="0">
                <a:solidFill>
                  <a:srgbClr val="C00000"/>
                </a:solidFill>
              </a:rPr>
              <a:t> </a:t>
            </a:r>
            <a:r>
              <a:rPr lang="fr-FR" sz="4000" dirty="0">
                <a:solidFill>
                  <a:srgbClr val="C00000"/>
                </a:solidFill>
                <a:latin typeface="Algerian" pitchFamily="82" charset="0"/>
              </a:rPr>
              <a:t>PYTHON</a:t>
            </a:r>
            <a:br>
              <a:rPr lang="fr-FR" sz="4000" dirty="0">
                <a:solidFill>
                  <a:srgbClr val="C00000"/>
                </a:solidFill>
                <a:latin typeface="Algerian" pitchFamily="82" charset="0"/>
              </a:rPr>
            </a:br>
            <a:r>
              <a:rPr lang="fr-FR" sz="4000" dirty="0">
                <a:solidFill>
                  <a:srgbClr val="C00000"/>
                </a:solidFill>
                <a:latin typeface="Algerian" pitchFamily="82" charset="0"/>
              </a:rPr>
              <a:t>séance </a:t>
            </a:r>
            <a:r>
              <a:rPr lang="fr-FR" sz="4000" dirty="0" err="1">
                <a:solidFill>
                  <a:srgbClr val="C00000"/>
                </a:solidFill>
                <a:latin typeface="Algerian" pitchFamily="82" charset="0"/>
              </a:rPr>
              <a:t>num</a:t>
            </a:r>
            <a:r>
              <a:rPr lang="fr-FR" sz="4000" dirty="0">
                <a:solidFill>
                  <a:srgbClr val="C00000"/>
                </a:solidFill>
                <a:latin typeface="Algerian" pitchFamily="82" charset="0"/>
              </a:rPr>
              <a:t> 2</a:t>
            </a:r>
            <a:endParaRPr lang="fr-FR" sz="3200" b="0" dirty="0">
              <a:solidFill>
                <a:srgbClr val="C00000"/>
              </a:solidFill>
              <a:latin typeface="Algerian" pitchFamily="82" charset="0"/>
            </a:endParaRPr>
          </a:p>
        </p:txBody>
      </p:sp>
      <p:sp>
        <p:nvSpPr>
          <p:cNvPr id="29702" name="AutoShape 13" descr="Afficher l'image d'origine"/>
          <p:cNvSpPr>
            <a:spLocks noChangeAspect="1" noChangeArrowheads="1"/>
          </p:cNvSpPr>
          <p:nvPr/>
        </p:nvSpPr>
        <p:spPr bwMode="auto">
          <a:xfrm>
            <a:off x="153988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itchFamily="2" charset="2"/>
              <a:buNone/>
            </a:pPr>
            <a:endParaRPr lang="fr-FR"/>
          </a:p>
        </p:txBody>
      </p:sp>
      <p:sp>
        <p:nvSpPr>
          <p:cNvPr id="29704" name="Text Box 5"/>
          <p:cNvSpPr txBox="1">
            <a:spLocks noChangeArrowheads="1"/>
          </p:cNvSpPr>
          <p:nvPr/>
        </p:nvSpPr>
        <p:spPr bwMode="auto">
          <a:xfrm>
            <a:off x="1500188" y="682625"/>
            <a:ext cx="2500312" cy="2460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fr-FR" sz="1000">
                <a:latin typeface="Arial" pitchFamily="34" charset="0"/>
              </a:rPr>
              <a:t>www.supmti.ma  </a:t>
            </a:r>
            <a:r>
              <a:rPr lang="fr-FR" sz="1000"/>
              <a:t>05-37-73-44-09</a:t>
            </a:r>
            <a:endParaRPr lang="fr-FR" sz="900">
              <a:latin typeface="Arial" pitchFamily="34" charset="0"/>
            </a:endParaRPr>
          </a:p>
        </p:txBody>
      </p:sp>
      <p:pic>
        <p:nvPicPr>
          <p:cNvPr id="29705" name="Imag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77593" y="2425700"/>
            <a:ext cx="56515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673427-7792-62AE-4CC2-D754173D5B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42862"/>
            <a:ext cx="9144000" cy="1714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DEB34-B3F3-39CF-615E-796EF1D4C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9406D2-7ACE-0365-4A88-9657616CA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4197BF5-8F60-DF72-60A6-5C848A3729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2B7EF6B-FE61-58CA-AA0E-363CA93F4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997" y="1404655"/>
            <a:ext cx="4344006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82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1D685-4D3F-7548-9755-34AA0082E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C6D17-9721-82A4-19AB-1683BB144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D9847EB-502C-3343-5450-E842A0F413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FD8FD4B-5FF3-511C-7A6F-2871A394B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997" y="1404655"/>
            <a:ext cx="4344006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8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CA90B-0C0A-9FE8-36AE-8D07AD5E6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F0BA36-3543-612D-5025-6BD9CF44D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b="1" dirty="0"/>
              <a:t>Malheureusement, l'écran d'exécution apparaît et disparaît rapidement.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3A86A40-4623-C5C9-2D84-87DA75B451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61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5D6A6-F513-0775-E07B-DB1A22673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251EB3-3239-9D22-3691-C84AB558E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DD528D4-E3B0-1E14-B395-8A95D8EC8C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10295CC-3F9E-24CB-F9C7-D3894D24D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08" y="0"/>
            <a:ext cx="8721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945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D2EA8-6B34-1866-3790-107F649E8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9E4AEE-E11A-3050-F519-6AD3FC1CA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2D1B2A6-711A-D5EC-02EB-C29AEDD48D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5F1D21D-B9C9-9E6A-3AD5-94D53F1B5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892" y="0"/>
            <a:ext cx="49202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45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46644-CB3D-96AE-F0D8-BB8770473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338337-041A-07B6-543B-0A411FF50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3D0B693-DD8E-27CE-0D02-5A2D912EE4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EB798D9-0B3B-649C-3880-0D2245BDF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758" y="204337"/>
            <a:ext cx="6868484" cy="64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9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6099F-4220-64EE-70F7-723243A37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BD85E8-B3C3-ACDD-E53D-914801BF3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E31485D-84EE-7C85-764F-4A2FEA5BBB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6F26DFF-B21F-36EB-E2BE-496C9FD30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653" y="223390"/>
            <a:ext cx="6944694" cy="641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618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41ECE-1911-99B6-2E08-12AD1FF21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AEF1AF-D1FB-4045-D80A-AA1DFFFE8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619B699-E05D-BE8B-9B17-4F10701B11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8DCBF35-6BB8-C322-05D6-321C34430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997" y="1404655"/>
            <a:ext cx="4344006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606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A4165-59A8-2AA4-5FB5-ADFCD5227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FB8A088-008E-2ECC-316B-9DA8B99E4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b="1" dirty="0">
                <a:solidFill>
                  <a:srgbClr val="EE0000"/>
                </a:solidFill>
              </a:rPr>
              <a:t>Encore une fois </a:t>
            </a:r>
            <a:r>
              <a:rPr lang="fr-FR" b="1" dirty="0"/>
              <a:t>, l'écran d'exécution apparaît et disparaît rapidement !!!!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30DD83C-899F-DC75-39FE-E89C7FDC1D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694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514EC-6AAD-6AB2-AED1-7A8CFB734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F05444-42B3-DEE5-414B-ED0E3B168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  comment bloquer l’écran ?</a:t>
            </a:r>
          </a:p>
          <a:p>
            <a:pPr marL="0" indent="0">
              <a:buNone/>
            </a:pPr>
            <a:r>
              <a:rPr lang="fr-FR" dirty="0"/>
              <a:t>On va déclarer un entier k , et on appelle la fonction qui attend la saisie d’un nombre sur le clavier :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A8AEFEB-942D-32FF-4CEB-CE69C1BEC2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423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55102E-24DF-D4F9-5CFD-E9D367B2A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800" dirty="0"/>
              <a:t>Plan de la Séance 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EEFFDB-6ACB-128B-CEAE-44018C1C0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b="1" dirty="0"/>
              <a:t>Sommaire :</a:t>
            </a:r>
          </a:p>
          <a:p>
            <a:pPr marL="0" indent="0">
              <a:buNone/>
            </a:pPr>
            <a:r>
              <a:rPr lang="fr-FR" dirty="0"/>
              <a:t>Partie 1 : Tutoriel  : mon premier code en python (comparaison interprété VS compilé)</a:t>
            </a:r>
          </a:p>
          <a:p>
            <a:pPr marL="0" indent="0">
              <a:buNone/>
            </a:pPr>
            <a:r>
              <a:rPr lang="fr-FR" dirty="0"/>
              <a:t>Partie 2 : Types de variables en Python </a:t>
            </a:r>
          </a:p>
          <a:p>
            <a:pPr marL="0" indent="0">
              <a:buNone/>
            </a:pPr>
            <a:r>
              <a:rPr lang="fr-FR" dirty="0"/>
              <a:t>Partie 3 : Structures conditionnelles et Structures itératives</a:t>
            </a:r>
          </a:p>
          <a:p>
            <a:pPr marL="0" indent="0">
              <a:buNone/>
            </a:pPr>
            <a:r>
              <a:rPr lang="fr-FR" dirty="0"/>
              <a:t>Partie 4 : Fonctions</a:t>
            </a:r>
          </a:p>
          <a:p>
            <a:pPr marL="0" indent="0">
              <a:buNone/>
            </a:pPr>
            <a:r>
              <a:rPr lang="fr-FR" dirty="0"/>
              <a:t>Partie 5 : l’équivalent des tableaux en Python ?</a:t>
            </a:r>
          </a:p>
          <a:p>
            <a:pPr marL="0" indent="0">
              <a:buNone/>
            </a:pPr>
            <a:r>
              <a:rPr lang="fr-FR" dirty="0"/>
              <a:t>Partie 6 : l’équivalent des structures en Python ?</a:t>
            </a:r>
          </a:p>
          <a:p>
            <a:pPr marL="0" indent="0">
              <a:buNone/>
            </a:pPr>
            <a:r>
              <a:rPr lang="fr-FR" dirty="0"/>
              <a:t>Partie 7 : Définition simple d'une classe et son utilisation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7447B19-F4EA-8A1D-78F4-F02B7C267F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672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4D71B-804E-4A38-C3ED-8FD44C9B7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59433F-FBC0-64CB-3050-DAAE44A88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59287D2-FCCD-9484-2C49-B94BC918E8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4CECF1E-FC1B-CC36-DD38-580090243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08" y="0"/>
            <a:ext cx="8721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63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10EEA-A530-BA74-DDDF-01FE2F5D8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6D1A1CE-E693-1E66-B61E-C8D7DB356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E6002FE-FA8B-1A32-4E62-C04EAC4034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7AD9C5D-CA28-750B-2FD3-92DAF971D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892" y="0"/>
            <a:ext cx="49202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771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7453B-AD70-0C60-8BFA-43663B0F5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798BE3-A83A-CB4D-DCD8-33A7F1D8A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982D1C0-AD69-034E-1E87-D4474BCC3B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CEF6926-55D7-7AD0-BA28-FE5D0A7F4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074" y="213864"/>
            <a:ext cx="7001852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53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09976-8C93-EC75-44A7-291FC27E3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FF02CA-AE1A-AB71-83AA-A711B61FE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92FE912-A031-32D0-BE89-283A7A7194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F6E791D-60C7-62F4-3BCC-28863A20E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68" y="118600"/>
            <a:ext cx="6897063" cy="662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4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02D15-039A-001C-51FE-C1C5662E5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3A7E17-775B-416B-3D32-ADD04A882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9A3C7C9-7CC2-2D21-1F23-3C6C264319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F70EFC9-05C8-2570-220A-A4601CC8E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997" y="1404655"/>
            <a:ext cx="4344006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199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F3782-AF89-EEA8-DBEA-154D65B37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0250CD-43BC-E8FF-F4D5-10D32FE5B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96DE8F2-8D17-D1FA-BE88-E9C04422C9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1864EAC-5CCF-9A46-C32E-6706FD129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51" y="399627"/>
            <a:ext cx="8935697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02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C7899-2F13-11FE-F2CE-F49CB4C81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7B3A18-CD00-35E3-39E8-7DCDD70E2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26CADC3-8C86-3598-A28D-8B5ADCF04F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CD045E0-FE2D-29C5-80A6-41C83771C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732" y="1333207"/>
            <a:ext cx="7068536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68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942FF-410A-ED06-62C1-12415A743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4AB69D-BB58-8626-EF42-F2D6C3F16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BFE5FDF-CE38-34FD-FB10-DE717C64F7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1CD14B9-48C4-2655-4CBE-2ACD763C7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63" y="80495"/>
            <a:ext cx="7335274" cy="66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988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B2FC0-A244-8A3E-D9EB-2AD93907D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CB63AF-2131-B85C-9EBE-FBAC7F5B77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711AC37-3D16-AD9E-F87F-FCD8B9AA01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87D7D62-3A82-607E-15CC-97B84F8C2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758" y="1966708"/>
            <a:ext cx="6506483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733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78F42-2539-82CE-620B-554554061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EB92D0-EAB3-7F91-C360-6BFE58DB5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  on a oublié de bloquer l’écran pour voir le résultat !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72400B7-1184-07D0-982B-EB048FC408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132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C12A6F-5903-CBEF-9F50-EB470CDB6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70900A-7231-F658-A2C4-CF5AD7EBF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sz="2800" b="1" dirty="0">
              <a:solidFill>
                <a:srgbClr val="EE0000"/>
              </a:solidFill>
            </a:endParaRPr>
          </a:p>
          <a:p>
            <a:endParaRPr lang="fr-FR" sz="2800" b="1" dirty="0">
              <a:solidFill>
                <a:srgbClr val="EE0000"/>
              </a:solidFill>
            </a:endParaRPr>
          </a:p>
          <a:p>
            <a:endParaRPr lang="fr-FR" sz="2800" b="1" dirty="0">
              <a:solidFill>
                <a:srgbClr val="EE0000"/>
              </a:solidFill>
            </a:endParaRPr>
          </a:p>
          <a:p>
            <a:pPr marL="0" indent="0" algn="ctr">
              <a:buNone/>
            </a:pPr>
            <a:r>
              <a:rPr lang="fr-FR" sz="2800" b="1" dirty="0">
                <a:solidFill>
                  <a:srgbClr val="EE0000"/>
                </a:solidFill>
              </a:rPr>
              <a:t>Partie 1 : Tutoriel  : mon premier code en python (comparaison interprété VS compilé)</a:t>
            </a:r>
          </a:p>
          <a:p>
            <a:endParaRPr lang="fr-FR" sz="2800" b="1" dirty="0">
              <a:solidFill>
                <a:srgbClr val="EE0000"/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EF4F83C-D73D-BA83-EAB9-0FC58D97F1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09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550AE-B04C-4649-A9CD-5D59B00F1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FD8BB70-DEFA-0740-145C-8AAEFA2E3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2185C15-3608-EC2F-BAD5-6DBF2CA9A0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DD3AC12-CDB5-6014-6768-FC41CD722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521" y="75732"/>
            <a:ext cx="7220958" cy="670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736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E9002-62F9-66DD-0D40-C0E9BD8EF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BECE03-B30D-D687-6BEE-71B2BD7C0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endParaRPr lang="fr-FR" dirty="0"/>
          </a:p>
          <a:p>
            <a:pPr marL="0" indent="0" algn="ctr">
              <a:buNone/>
            </a:pPr>
            <a:r>
              <a:rPr lang="fr-FR" sz="3600" dirty="0">
                <a:solidFill>
                  <a:srgbClr val="EE0000"/>
                </a:solidFill>
              </a:rPr>
              <a:t>Résultat incorrect  !!!!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1788C21-42E9-FCBB-1DB8-610A37E18E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B1F139E-AA36-0328-EA9E-200F590E8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074" y="1428471"/>
            <a:ext cx="6639852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002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6D741-DC67-38C2-1C2C-ADE4C0EB7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C3FF44-5EC1-5123-326F-1312F9B1B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0AF93A8-CD54-3F6C-F6ED-4C019B113A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551C964-426C-7E98-7E23-0785CBFF0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442" y="113837"/>
            <a:ext cx="7097115" cy="663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105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63788-B044-0377-D929-EFFA0C87E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614266-8C41-8F17-13D1-A6DF798E2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432B762-4FD3-8F11-F74F-323208ADCB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6C30CDC-D03D-EA74-DE99-9D9DE7096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679" y="1676155"/>
            <a:ext cx="6744641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165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CA6F1-F3FA-8911-BE97-17D30A7EC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ACDD51-B081-4EBA-DF48-956519B7E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05C6748-8C94-3A09-198C-A98BE51805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924DD2C-CB40-ABB8-B2FD-E38CCAEA4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100" y="18574"/>
            <a:ext cx="7163800" cy="68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536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EA908-9B51-F859-E7C9-45F7E1023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A4C244-7689-159C-C7D8-681E70CA1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7A9C171-14CE-58D9-85DB-99E90F0FB9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A3F7F1-EE99-C451-6B62-92648198B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390" y="2004813"/>
            <a:ext cx="6049219" cy="28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9731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071F1-0750-6F47-AC33-796104EFD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0FE494-BBEE-197E-D779-9188D8851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On peut faire la même chose en </a:t>
            </a:r>
            <a:r>
              <a:rPr lang="fr-FR"/>
              <a:t>utilisant langage C?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0C337DE-F441-2263-37F7-BCAF098D1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3566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48162-78AE-3372-4FBD-70006A1F0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017850-10BC-CDDC-9272-F38C51200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86C7743-B9FB-D26E-70DC-87565FBEF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DD94651-74C3-92BC-FFD3-F42E2862C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942" y="404580"/>
            <a:ext cx="6916115" cy="648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7471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67290-0AF3-3A2D-48E8-BB307C07A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3D0519-E83A-7AF2-E991-FC7725EAC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D8A379F-E97A-30E2-41D0-E13CE10602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25EE5E5-A359-4733-7DD8-691ECEE40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995" y="242443"/>
            <a:ext cx="6878010" cy="637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7836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4EF7D-8375-02ED-1505-BC9333F68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481694-7DB2-DD14-12B7-8F329CE67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52945D1-C6A1-5896-0730-CB67911EFA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1B0399F-55DA-CAA1-F7F1-DC384B072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346"/>
            <a:ext cx="9144000" cy="658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659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BB1DC9-0A1B-553F-36F4-9AD67E239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38EB379-F0F0-3138-9206-B3E617B89D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3143D0C-4EFF-9846-DAE7-FBA903718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744" y="0"/>
            <a:ext cx="6698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272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D97C1-3033-2018-0421-30609E68E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F3D3E9-2791-6301-E4B6-0339F0F25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DB48E6A-BDF0-5DB2-33FB-836305699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33974A6-6218-85C1-DBE3-016D05AA6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312" y="828312"/>
            <a:ext cx="4839375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035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6A7EE-D6E3-88C2-B2CA-9E6549EA2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7D7747-2F3A-5339-5973-D68A7EA55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D28360A-A752-FA9A-34D8-0076CD0C27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9025A5F-BF57-131F-AC2D-76CBA60E0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76" y="0"/>
            <a:ext cx="82774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9005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39ADB-706D-2F89-053D-D798BA0FC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74F684-7242-95ED-F3F1-2AC11F5A4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Donc ?</a:t>
            </a:r>
          </a:p>
          <a:p>
            <a:r>
              <a:rPr lang="fr-FR" dirty="0"/>
              <a:t>Un code en C ne peut pas être interprété directement </a:t>
            </a:r>
          </a:p>
          <a:p>
            <a:r>
              <a:rPr lang="fr-FR" dirty="0"/>
              <a:t> On doit le compiler pour pouvoir l’exécuter 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00E65FB-149C-D237-889E-01876BD225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5796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AA9DF-5E37-DB24-9A76-E09F78CFB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AFD515-4540-011C-3A32-31531E73C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ED7A24C-5E65-8A6C-3907-E73A3C46B9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DCB15A2-4FB4-17D9-02AF-05027B92D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31" y="175758"/>
            <a:ext cx="8335538" cy="650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8981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A42AA9-C912-E2A7-8B3E-0E0715860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BD0824-A99B-FCC6-D0A8-00125EAC7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pPr marL="0" indent="0" algn="ctr">
              <a:buNone/>
            </a:pPr>
            <a:r>
              <a:rPr lang="fr-FR" sz="3600" b="1" dirty="0">
                <a:solidFill>
                  <a:srgbClr val="EE0000"/>
                </a:solidFill>
              </a:rPr>
              <a:t>Partie 2 </a:t>
            </a:r>
          </a:p>
          <a:p>
            <a:pPr marL="0" indent="0" algn="ctr">
              <a:buNone/>
            </a:pPr>
            <a:r>
              <a:rPr lang="fr-FR" sz="4000" b="1" dirty="0">
                <a:solidFill>
                  <a:srgbClr val="EE0000"/>
                </a:solidFill>
              </a:rPr>
              <a:t> Types de variables en Python </a:t>
            </a:r>
            <a:endParaRPr lang="fr-FR" sz="3600" b="1" dirty="0">
              <a:solidFill>
                <a:srgbClr val="EE0000"/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CA8AD7C-4F0F-68BE-8CF5-903660B967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4920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D2E40-8931-0056-EDAA-4D1F34E63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5BE5CC-E9F1-230B-9E0A-4879EEE1D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58270"/>
            <a:ext cx="7993109" cy="6741460"/>
          </a:xfrm>
        </p:spPr>
        <p:txBody>
          <a:bodyPr/>
          <a:lstStyle/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      </a:t>
            </a:r>
            <a:endParaRPr lang="fr-FR" dirty="0"/>
          </a:p>
          <a:p>
            <a:r>
              <a:rPr lang="fr-FR" sz="1400" b="1" dirty="0"/>
              <a:t>Types numériques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400" dirty="0"/>
              <a:t>Type </a:t>
            </a:r>
            <a:r>
              <a:rPr lang="fr-FR" sz="1400" dirty="0" err="1"/>
              <a:t>int</a:t>
            </a:r>
            <a:r>
              <a:rPr lang="fr-FR" sz="1400" dirty="0"/>
              <a:t> – Entier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400" dirty="0"/>
              <a:t>Type </a:t>
            </a:r>
            <a:r>
              <a:rPr lang="fr-FR" sz="1400" dirty="0" err="1"/>
              <a:t>float</a:t>
            </a:r>
            <a:r>
              <a:rPr lang="fr-FR" sz="1400" dirty="0"/>
              <a:t> – Flottant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400" dirty="0"/>
              <a:t>Type </a:t>
            </a:r>
            <a:r>
              <a:rPr lang="fr-FR" sz="1400" dirty="0" err="1"/>
              <a:t>complex</a:t>
            </a:r>
            <a:r>
              <a:rPr lang="fr-FR" sz="1400" dirty="0"/>
              <a:t> - Complexe</a:t>
            </a:r>
          </a:p>
          <a:p>
            <a:r>
              <a:rPr lang="fr-FR" sz="1400" b="1" dirty="0"/>
              <a:t>Type texte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400" dirty="0"/>
              <a:t>Type </a:t>
            </a:r>
            <a:r>
              <a:rPr lang="fr-FR" sz="1400" dirty="0" err="1"/>
              <a:t>str</a:t>
            </a:r>
            <a:r>
              <a:rPr lang="fr-FR" sz="1400" dirty="0"/>
              <a:t> - Chaîne de caractères</a:t>
            </a:r>
          </a:p>
          <a:p>
            <a:r>
              <a:rPr lang="fr-FR" sz="1400" b="1" dirty="0"/>
              <a:t>Types séquentiels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400" dirty="0"/>
              <a:t>Type </a:t>
            </a:r>
            <a:r>
              <a:rPr lang="fr-FR" sz="1400" dirty="0" err="1"/>
              <a:t>list</a:t>
            </a:r>
            <a:r>
              <a:rPr lang="fr-FR" sz="1400" dirty="0"/>
              <a:t> – Liste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400" dirty="0"/>
              <a:t>Type tuple - Tuple</a:t>
            </a:r>
          </a:p>
          <a:p>
            <a:r>
              <a:rPr lang="fr-FR" sz="1400" b="1" dirty="0"/>
              <a:t>Types de mapping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400" dirty="0"/>
              <a:t>Type dict - Dictionnaire</a:t>
            </a:r>
          </a:p>
          <a:p>
            <a:r>
              <a:rPr lang="fr-FR" sz="1400" b="1" dirty="0"/>
              <a:t>Types d'ensembles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400" dirty="0"/>
              <a:t>Type set - Ensemble</a:t>
            </a:r>
          </a:p>
          <a:p>
            <a:r>
              <a:rPr lang="fr-FR" sz="1400" b="1" dirty="0"/>
              <a:t>Type booléen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400" dirty="0"/>
              <a:t>Type </a:t>
            </a:r>
            <a:r>
              <a:rPr lang="fr-FR" sz="1400" dirty="0" err="1"/>
              <a:t>bool</a:t>
            </a:r>
            <a:r>
              <a:rPr lang="fr-FR" sz="1400" dirty="0"/>
              <a:t> - Booléen</a:t>
            </a:r>
          </a:p>
          <a:p>
            <a:r>
              <a:rPr lang="fr-FR" sz="1400" b="1" dirty="0"/>
              <a:t>Types binaires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400" dirty="0"/>
              <a:t>Type bytes – Bytes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400" dirty="0"/>
              <a:t>Type </a:t>
            </a:r>
            <a:r>
              <a:rPr lang="fr-FR" sz="1400" dirty="0" err="1"/>
              <a:t>bytearray</a:t>
            </a:r>
            <a:r>
              <a:rPr lang="fr-FR" sz="1400" dirty="0"/>
              <a:t> - Tableau de bytes</a:t>
            </a:r>
          </a:p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657F772-F14E-EDC8-93AD-7470FABC8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1355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5D807-45D1-F88F-68F5-11E921690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95319A-4B8D-E0C6-3EEC-22A35968E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 algn="ctr">
              <a:buNone/>
            </a:pPr>
            <a:r>
              <a:rPr lang="fr-FR" b="1" dirty="0"/>
              <a:t>Types numériques</a:t>
            </a:r>
          </a:p>
          <a:p>
            <a:pPr marL="0" indent="0">
              <a:buNone/>
            </a:pPr>
            <a:br>
              <a:rPr lang="fr-FR" dirty="0"/>
            </a:br>
            <a:r>
              <a:rPr lang="fr-FR" dirty="0"/>
              <a:t>Les types suivants représentent des données numériques: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400" dirty="0"/>
              <a:t>Type </a:t>
            </a:r>
            <a:r>
              <a:rPr lang="fr-FR" sz="1400" dirty="0" err="1"/>
              <a:t>int</a:t>
            </a:r>
            <a:r>
              <a:rPr lang="fr-FR" sz="1400" dirty="0"/>
              <a:t> – Entier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400" dirty="0"/>
              <a:t>Type </a:t>
            </a:r>
            <a:r>
              <a:rPr lang="fr-FR" sz="1400" dirty="0" err="1"/>
              <a:t>float</a:t>
            </a:r>
            <a:r>
              <a:rPr lang="fr-FR" sz="1400" dirty="0"/>
              <a:t> – Flottant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400" dirty="0"/>
              <a:t>Type </a:t>
            </a:r>
            <a:r>
              <a:rPr lang="fr-FR" sz="1400" dirty="0" err="1"/>
              <a:t>complex</a:t>
            </a:r>
            <a:r>
              <a:rPr lang="fr-FR" sz="1400" dirty="0"/>
              <a:t> - Complexe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739E727-08F9-CF9B-822D-1F9747B4CA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9589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D4F6F-D4E3-7CF9-8B38-6712C5C53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CAC08F-A5E2-DF26-952A-9407B6F7E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Type </a:t>
            </a:r>
            <a:r>
              <a:rPr lang="fr-FR" b="1" dirty="0" err="1"/>
              <a:t>int</a:t>
            </a:r>
            <a:r>
              <a:rPr lang="fr-FR" b="1" dirty="0"/>
              <a:t> - Entier</a:t>
            </a:r>
            <a:br>
              <a:rPr lang="fr-FR" dirty="0"/>
            </a:br>
            <a:r>
              <a:rPr lang="fr-FR" dirty="0"/>
              <a:t>Nombre entier sans virgule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err="1"/>
              <a:t>age</a:t>
            </a:r>
            <a:r>
              <a:rPr lang="fr-FR" dirty="0"/>
              <a:t> = 25</a:t>
            </a:r>
          </a:p>
          <a:p>
            <a:pPr marL="0" indent="0">
              <a:buNone/>
            </a:pPr>
            <a:r>
              <a:rPr lang="fr-FR" dirty="0" err="1"/>
              <a:t>quantite</a:t>
            </a:r>
            <a:r>
              <a:rPr lang="fr-FR" dirty="0"/>
              <a:t> = -10</a:t>
            </a:r>
          </a:p>
          <a:p>
            <a:pPr marL="0" indent="0">
              <a:buNone/>
            </a:pPr>
            <a:r>
              <a:rPr lang="fr-FR" dirty="0" err="1"/>
              <a:t>resultat</a:t>
            </a:r>
            <a:r>
              <a:rPr lang="fr-FR" dirty="0"/>
              <a:t> = </a:t>
            </a:r>
            <a:r>
              <a:rPr lang="fr-FR" dirty="0" err="1"/>
              <a:t>age</a:t>
            </a:r>
            <a:r>
              <a:rPr lang="fr-FR" dirty="0"/>
              <a:t> + </a:t>
            </a:r>
            <a:r>
              <a:rPr lang="fr-FR" dirty="0" err="1"/>
              <a:t>quantite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37DBCE6-EFCE-42BB-E88B-665C7B0587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1563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185D9-1D11-FA68-907A-76B638F3C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581C36F-18A7-9717-1CF1-94F0B1B99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b="1" dirty="0"/>
              <a:t>Type </a:t>
            </a:r>
            <a:r>
              <a:rPr lang="fr-FR" b="1" dirty="0" err="1"/>
              <a:t>float</a:t>
            </a:r>
            <a:r>
              <a:rPr lang="fr-FR" b="1" dirty="0"/>
              <a:t> - Flottant</a:t>
            </a:r>
            <a:br>
              <a:rPr lang="fr-FR" dirty="0"/>
            </a:br>
            <a:r>
              <a:rPr lang="fr-FR" dirty="0"/>
              <a:t>Nombre à virgule flottante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prix = 19.99</a:t>
            </a:r>
          </a:p>
          <a:p>
            <a:pPr marL="0" indent="0">
              <a:buNone/>
            </a:pPr>
            <a:r>
              <a:rPr lang="fr-FR" dirty="0" err="1"/>
              <a:t>temperature</a:t>
            </a:r>
            <a:r>
              <a:rPr lang="fr-FR" dirty="0"/>
              <a:t> = -5.5</a:t>
            </a:r>
          </a:p>
          <a:p>
            <a:pPr marL="0" indent="0">
              <a:buNone/>
            </a:pPr>
            <a:r>
              <a:rPr lang="fr-FR" dirty="0"/>
              <a:t>moyenne = (prix + </a:t>
            </a:r>
            <a:r>
              <a:rPr lang="fr-FR" dirty="0" err="1"/>
              <a:t>temperature</a:t>
            </a:r>
            <a:r>
              <a:rPr lang="fr-FR" dirty="0"/>
              <a:t>) / 2</a:t>
            </a:r>
          </a:p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AB510A4-EC2F-3340-769E-2AABC42620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5358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99258-8F39-3B48-B185-713646462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FAC9850-AB72-08CD-3EF1-BCF79B899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b="1" dirty="0"/>
              <a:t>Type </a:t>
            </a:r>
            <a:r>
              <a:rPr lang="fr-FR" b="1" dirty="0" err="1"/>
              <a:t>complex</a:t>
            </a:r>
            <a:r>
              <a:rPr lang="fr-FR" b="1" dirty="0"/>
              <a:t> - Complexe</a:t>
            </a:r>
            <a:br>
              <a:rPr lang="fr-FR" dirty="0"/>
            </a:br>
            <a:r>
              <a:rPr lang="fr-FR" dirty="0"/>
              <a:t>Nombre complexe avec partie réelle et imaginaire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z1 = 2 + 3j</a:t>
            </a:r>
          </a:p>
          <a:p>
            <a:pPr marL="0" indent="0">
              <a:buNone/>
            </a:pPr>
            <a:r>
              <a:rPr lang="fr-FR" dirty="0"/>
              <a:t>z2 = 4 - 1j</a:t>
            </a:r>
          </a:p>
          <a:p>
            <a:pPr marL="0" indent="0">
              <a:buNone/>
            </a:pPr>
            <a:r>
              <a:rPr lang="fr-FR" dirty="0"/>
              <a:t>somme = z1 + z2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BDF3977-C506-BA85-F787-4E2DCCD7E6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462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F687A-3DA4-8772-2C30-5EEADAC1F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0CC70E-A934-B76D-DDBC-7927E769C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1978DF7-627D-AF12-A9D3-E39BCF7FC3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23BB240-9B01-C903-29C6-2AB59327E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628" y="1075996"/>
            <a:ext cx="5334744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0517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A173CE-B299-00D7-49D6-B9C1AC902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510" y="620610"/>
            <a:ext cx="7575470" cy="5839630"/>
          </a:xfrm>
        </p:spPr>
        <p:txBody>
          <a:bodyPr/>
          <a:lstStyle/>
          <a:p>
            <a:pPr marL="0" indent="0">
              <a:buNone/>
            </a:pPr>
            <a:r>
              <a:rPr lang="fr-FR" sz="2400" dirty="0"/>
              <a:t>Les créateurs de Python ont bien pensé aux nombres complexes mathématiques.</a:t>
            </a:r>
          </a:p>
          <a:p>
            <a:pPr marL="0" indent="0">
              <a:buNone/>
            </a:pPr>
            <a:r>
              <a:rPr lang="fr-FR" sz="2400" dirty="0"/>
              <a:t>En Python, le type </a:t>
            </a:r>
            <a:r>
              <a:rPr lang="fr-FR" sz="2400" dirty="0" err="1"/>
              <a:t>complex</a:t>
            </a:r>
            <a:r>
              <a:rPr lang="fr-FR" sz="2400" dirty="0"/>
              <a:t> représente exactement l'ensemble ℂ des nombres complexes des mathématiques.</a:t>
            </a:r>
          </a:p>
          <a:p>
            <a:pPr marL="0" indent="0">
              <a:buNone/>
            </a:pPr>
            <a:r>
              <a:rPr lang="fr-FR" sz="2400" dirty="0"/>
              <a:t>La seule différence est la notation :</a:t>
            </a:r>
          </a:p>
          <a:p>
            <a:pPr marL="0" indent="0">
              <a:buNone/>
            </a:pPr>
            <a:r>
              <a:rPr lang="fr-FR" sz="2400" b="1" dirty="0"/>
              <a:t>Mathématiques</a:t>
            </a:r>
            <a:r>
              <a:rPr lang="fr-FR" sz="2400" dirty="0"/>
              <a:t> : a + bi (avec i comme unité imaginaire)</a:t>
            </a:r>
          </a:p>
          <a:p>
            <a:pPr marL="0" indent="0">
              <a:buNone/>
            </a:pPr>
            <a:r>
              <a:rPr lang="fr-FR" sz="2400" b="1" dirty="0"/>
              <a:t>Python</a:t>
            </a:r>
            <a:r>
              <a:rPr lang="fr-FR" sz="2400" dirty="0"/>
              <a:t> : a + </a:t>
            </a:r>
            <a:r>
              <a:rPr lang="fr-FR" sz="2400" dirty="0" err="1"/>
              <a:t>bj</a:t>
            </a:r>
            <a:r>
              <a:rPr lang="fr-FR" sz="2400" dirty="0"/>
              <a:t> (avec j comme unité imaginaire)</a:t>
            </a:r>
          </a:p>
          <a:p>
            <a:pPr marL="0" indent="0">
              <a:buNone/>
            </a:pPr>
            <a:r>
              <a:rPr lang="fr-FR" sz="2400" dirty="0"/>
              <a:t>Ils ont choisi 'j' car c'est la notation utilisée en ingénierie électrique et en programmation.</a:t>
            </a:r>
          </a:p>
          <a:p>
            <a:pPr marL="0" indent="0">
              <a:buNone/>
            </a:pPr>
            <a:r>
              <a:rPr lang="fr-FR" sz="2400" dirty="0"/>
              <a:t>Mais les opérations sont les mêmes :</a:t>
            </a:r>
          </a:p>
          <a:p>
            <a:pPr marL="0" indent="0">
              <a:buNone/>
            </a:pPr>
            <a:r>
              <a:rPr lang="fr-FR" sz="2400" dirty="0"/>
              <a:t>Addition, soustraction, multiplication, division</a:t>
            </a:r>
          </a:p>
          <a:p>
            <a:pPr marL="0" indent="0">
              <a:buNone/>
            </a:pPr>
            <a:endParaRPr lang="fr-FR" sz="200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CA31541-7CB7-67F8-707B-9475D31D57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5747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BF6C91-F74E-D25B-FA36-075CF80E6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00" y="1196690"/>
            <a:ext cx="7921100" cy="4648200"/>
          </a:xfrm>
        </p:spPr>
        <p:txBody>
          <a:bodyPr/>
          <a:lstStyle/>
          <a:p>
            <a:pPr marL="0" indent="0">
              <a:buNone/>
            </a:pPr>
            <a:r>
              <a:rPr lang="fr-FR" sz="2400" dirty="0"/>
              <a:t>Pour l’exemple </a:t>
            </a:r>
            <a:r>
              <a:rPr lang="fr-FR" sz="2400" dirty="0" err="1"/>
              <a:t>precedant</a:t>
            </a:r>
            <a:r>
              <a:rPr lang="fr-FR" sz="2400" dirty="0"/>
              <a:t> on avait un nombre ‘somme’ donc</a:t>
            </a:r>
          </a:p>
          <a:p>
            <a:pPr marL="0" indent="0">
              <a:buNone/>
            </a:pPr>
            <a:r>
              <a:rPr lang="fr-FR" sz="2400" dirty="0"/>
              <a:t>Partie réelle (</a:t>
            </a:r>
            <a:r>
              <a:rPr lang="fr-FR" sz="2400" dirty="0" err="1"/>
              <a:t>somme.real</a:t>
            </a:r>
            <a:r>
              <a:rPr lang="fr-FR" sz="2400" dirty="0"/>
              <a:t>)</a:t>
            </a:r>
          </a:p>
          <a:p>
            <a:pPr marL="0" indent="0">
              <a:buNone/>
            </a:pPr>
            <a:r>
              <a:rPr lang="fr-FR" sz="2400" dirty="0"/>
              <a:t>Partie imaginaire (</a:t>
            </a:r>
            <a:r>
              <a:rPr lang="fr-FR" sz="2400" dirty="0" err="1"/>
              <a:t>somme.imag</a:t>
            </a:r>
            <a:r>
              <a:rPr lang="fr-FR" sz="2400" dirty="0"/>
              <a:t>)</a:t>
            </a:r>
          </a:p>
          <a:p>
            <a:pPr marL="0" indent="0">
              <a:buNone/>
            </a:pPr>
            <a:r>
              <a:rPr lang="fr-FR" sz="2400" dirty="0"/>
              <a:t>C'est bien le même concept mathématique !</a:t>
            </a:r>
          </a:p>
          <a:p>
            <a:pPr marL="0" indent="0">
              <a:buNone/>
            </a:pPr>
            <a:r>
              <a:rPr lang="fr-FR" dirty="0"/>
              <a:t>Le conjugué d'un nombre complexe z=</a:t>
            </a:r>
            <a:r>
              <a:rPr lang="fr-FR" dirty="0" err="1"/>
              <a:t>a+ib</a:t>
            </a:r>
            <a:r>
              <a:rPr lang="fr-FR" dirty="0"/>
              <a:t> est le nombre a-</a:t>
            </a:r>
            <a:r>
              <a:rPr lang="fr-FR" dirty="0" err="1"/>
              <a:t>ib</a:t>
            </a:r>
            <a:r>
              <a:rPr lang="fr-FR" dirty="0"/>
              <a:t>, obtenu en changeant le signe de la partie imaginaire. Géométriquement, le conjugué est le symétrique du nombre complexe par rapport à l'axe des réels dans le plan complexe</a:t>
            </a:r>
          </a:p>
          <a:p>
            <a:pPr marL="0" indent="0">
              <a:buNone/>
            </a:pPr>
            <a:r>
              <a:rPr lang="fr-FR" sz="2400" dirty="0"/>
              <a:t>Conjugué (</a:t>
            </a:r>
            <a:r>
              <a:rPr lang="fr-FR" sz="2400" dirty="0" err="1"/>
              <a:t>somme.conjugate</a:t>
            </a:r>
            <a:r>
              <a:rPr lang="fr-FR" sz="2400" dirty="0"/>
              <a:t>())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F6610BA-1734-7D60-708B-52360A22DB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5737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F1D4F-CE95-AC9D-B542-2DCDBF03C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55B9A82-C894-71D6-33FD-58420A9CC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b="1" dirty="0"/>
              <a:t>Type texte</a:t>
            </a:r>
          </a:p>
          <a:p>
            <a:pPr marL="0" indent="0">
              <a:buNone/>
            </a:pPr>
            <a:br>
              <a:rPr lang="fr-FR" dirty="0"/>
            </a:br>
            <a:r>
              <a:rPr lang="fr-FR" dirty="0"/>
              <a:t>Le type suivant représente du texte</a:t>
            </a:r>
          </a:p>
          <a:p>
            <a:pPr marL="0" indent="0">
              <a:buNone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Type </a:t>
            </a:r>
            <a:r>
              <a:rPr lang="fr-FR" sz="2400" dirty="0" err="1"/>
              <a:t>str</a:t>
            </a:r>
            <a:r>
              <a:rPr lang="fr-FR" sz="2400" dirty="0"/>
              <a:t> - Chaîne de caractères</a:t>
            </a:r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BA2174B-4826-351E-C752-E889CD0C2A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6611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DC87B-869F-6CBD-2E27-C515AD6EA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ECE139-DD72-6E97-9FB9-3C5B2B8E7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b="1" dirty="0"/>
              <a:t>Type </a:t>
            </a:r>
            <a:r>
              <a:rPr lang="fr-FR" b="1" dirty="0" err="1"/>
              <a:t>str</a:t>
            </a:r>
            <a:r>
              <a:rPr lang="fr-FR" b="1" dirty="0"/>
              <a:t> - Chaîne de caractères</a:t>
            </a:r>
            <a:br>
              <a:rPr lang="fr-FR" dirty="0"/>
            </a:br>
            <a:r>
              <a:rPr lang="fr-FR" dirty="0"/>
              <a:t>Séquence de caractères entre guillemets</a:t>
            </a:r>
          </a:p>
          <a:p>
            <a:pPr marL="0" indent="0">
              <a:buNone/>
            </a:pPr>
            <a:r>
              <a:rPr lang="fr-FR" dirty="0"/>
              <a:t>nom = "Ali"</a:t>
            </a:r>
          </a:p>
          <a:p>
            <a:pPr marL="0" indent="0">
              <a:buNone/>
            </a:pPr>
            <a:r>
              <a:rPr lang="fr-FR" dirty="0"/>
              <a:t>message = 'Bonjour'</a:t>
            </a:r>
          </a:p>
          <a:p>
            <a:pPr marL="0" indent="0">
              <a:buNone/>
            </a:pPr>
            <a:r>
              <a:rPr lang="fr-FR" dirty="0"/>
              <a:t>salutation = message + " " + nom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0EA7F52-9213-21F1-7694-572C9B8E5B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2115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F86A9-DCE9-D0EA-4E77-95074B54E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FEA9A15-D605-51CF-E279-38936A235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 algn="ctr">
              <a:buNone/>
            </a:pPr>
            <a:r>
              <a:rPr lang="fr-FR" b="1" dirty="0"/>
              <a:t>Types séquentiels</a:t>
            </a:r>
          </a:p>
          <a:p>
            <a:pPr marL="0" indent="0">
              <a:buNone/>
            </a:pPr>
            <a:br>
              <a:rPr lang="fr-FR" dirty="0"/>
            </a:br>
            <a:r>
              <a:rPr lang="fr-FR" dirty="0"/>
              <a:t>Les types suivants représentent des collections ordonnées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400" dirty="0"/>
              <a:t>Type </a:t>
            </a:r>
            <a:r>
              <a:rPr lang="fr-FR" sz="1400" dirty="0" err="1"/>
              <a:t>list</a:t>
            </a:r>
            <a:r>
              <a:rPr lang="fr-FR" sz="1400" dirty="0"/>
              <a:t> – Liste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400" dirty="0"/>
              <a:t>Type tuple - Tuple</a:t>
            </a:r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385FD14-F9C7-D482-A818-7E3E65F311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2481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947E9-B3D7-4F6D-F9D2-2E8C1A48B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273977-1ABF-84A5-155E-9482CA687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Type </a:t>
            </a:r>
            <a:r>
              <a:rPr lang="fr-FR" b="1" dirty="0" err="1"/>
              <a:t>list</a:t>
            </a:r>
            <a:r>
              <a:rPr lang="fr-FR" b="1" dirty="0"/>
              <a:t> - Liste</a:t>
            </a:r>
            <a:br>
              <a:rPr lang="fr-FR" dirty="0"/>
            </a:br>
            <a:r>
              <a:rPr lang="fr-FR" dirty="0"/>
              <a:t>Collection ordonnée et modifiable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fruits = ["pomme", "banane", "orange"]</a:t>
            </a:r>
          </a:p>
          <a:p>
            <a:pPr marL="0" indent="0">
              <a:buNone/>
            </a:pPr>
            <a:r>
              <a:rPr lang="fr-FR" dirty="0" err="1"/>
              <a:t>fruits.append</a:t>
            </a:r>
            <a:r>
              <a:rPr lang="fr-FR" dirty="0"/>
              <a:t>("kiwi")</a:t>
            </a:r>
          </a:p>
          <a:p>
            <a:pPr marL="0" indent="0">
              <a:buNone/>
            </a:pPr>
            <a:r>
              <a:rPr lang="fr-FR" dirty="0"/>
              <a:t>premier = fruits[0]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A65C75B-F14F-9219-CC9D-4C0979D647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074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44D29-9861-68C0-ACCF-D9DC0F71C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ABE469-15D2-D6AD-B9DA-999411A02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Type tuple - Tuple</a:t>
            </a:r>
            <a:br>
              <a:rPr lang="fr-FR" dirty="0"/>
            </a:br>
            <a:r>
              <a:rPr lang="fr-FR" dirty="0"/>
              <a:t>Collection ordonnée et non modifiable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coordonnees</a:t>
            </a:r>
            <a:r>
              <a:rPr lang="fr-FR" dirty="0"/>
              <a:t> = (10, 20)</a:t>
            </a:r>
          </a:p>
          <a:p>
            <a:pPr marL="0" indent="0">
              <a:buNone/>
            </a:pPr>
            <a:r>
              <a:rPr lang="fr-FR" dirty="0" err="1"/>
              <a:t>couleur_rgb</a:t>
            </a:r>
            <a:r>
              <a:rPr lang="fr-FR" dirty="0"/>
              <a:t> = (255, 0, 0)</a:t>
            </a:r>
          </a:p>
          <a:p>
            <a:pPr marL="0" indent="0">
              <a:buNone/>
            </a:pPr>
            <a:r>
              <a:rPr lang="fr-FR" dirty="0"/>
              <a:t>x = </a:t>
            </a:r>
            <a:r>
              <a:rPr lang="fr-FR" dirty="0" err="1"/>
              <a:t>coordonnees</a:t>
            </a:r>
            <a:r>
              <a:rPr lang="fr-FR" dirty="0"/>
              <a:t>[0]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69D7378-102F-3287-C9EC-F09FDFCA5E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189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0EF0F-199F-B42F-66EB-7B2BCCF27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82800A-4418-F024-03EE-8C04BB4D7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b="1" dirty="0"/>
              <a:t>Types de mapping</a:t>
            </a:r>
          </a:p>
          <a:p>
            <a:pPr marL="0" indent="0">
              <a:buNone/>
            </a:pPr>
            <a:br>
              <a:rPr lang="fr-FR" dirty="0"/>
            </a:br>
            <a:r>
              <a:rPr lang="fr-FR" dirty="0"/>
              <a:t>Le type suivant représente des associations clé-valeur</a:t>
            </a:r>
          </a:p>
          <a:p>
            <a:pPr marL="0" indent="0">
              <a:buNone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Type dict - Dictionnaire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05C907C-CAA7-B8F5-DA3F-FC1D263795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2258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03CAC-B8FA-A701-1029-E344CEAEA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1EE09E-C080-1A96-EBD2-69D08F31D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Type dict - Dictionnaire</a:t>
            </a:r>
            <a:br>
              <a:rPr lang="fr-FR" dirty="0"/>
            </a:br>
            <a:r>
              <a:rPr lang="fr-FR" dirty="0"/>
              <a:t>Collection de paires clé-valeur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etudiant</a:t>
            </a:r>
            <a:r>
              <a:rPr lang="fr-FR" dirty="0"/>
              <a:t> = {"nom": "Pierre", "</a:t>
            </a:r>
            <a:r>
              <a:rPr lang="fr-FR" dirty="0" err="1"/>
              <a:t>age</a:t>
            </a:r>
            <a:r>
              <a:rPr lang="fr-FR" dirty="0"/>
              <a:t>": 20}</a:t>
            </a:r>
          </a:p>
          <a:p>
            <a:pPr marL="0" indent="0">
              <a:buNone/>
            </a:pPr>
            <a:r>
              <a:rPr lang="fr-FR" dirty="0" err="1"/>
              <a:t>etudiant</a:t>
            </a:r>
            <a:r>
              <a:rPr lang="fr-FR" dirty="0"/>
              <a:t>["note"] = 15</a:t>
            </a:r>
          </a:p>
          <a:p>
            <a:pPr marL="0" indent="0">
              <a:buNone/>
            </a:pPr>
            <a:r>
              <a:rPr lang="fr-FR" dirty="0" err="1"/>
              <a:t>nom_etudiant</a:t>
            </a:r>
            <a:r>
              <a:rPr lang="fr-FR" dirty="0"/>
              <a:t> = </a:t>
            </a:r>
            <a:r>
              <a:rPr lang="fr-FR" dirty="0" err="1"/>
              <a:t>etudiant</a:t>
            </a:r>
            <a:r>
              <a:rPr lang="fr-FR" dirty="0"/>
              <a:t>["nom"]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739C230-E49F-E476-5914-B9E155B3DE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9309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BAD16-B927-76F0-FC78-5BE5E68AF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E3F415-6ECC-B535-3910-0505DD05A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b="1" dirty="0"/>
              <a:t>Types d'ensembles</a:t>
            </a:r>
          </a:p>
          <a:p>
            <a:pPr marL="0" indent="0">
              <a:buNone/>
            </a:pPr>
            <a:br>
              <a:rPr lang="fr-FR" dirty="0"/>
            </a:br>
            <a:r>
              <a:rPr lang="fr-FR" dirty="0"/>
              <a:t>Les types suivants représentent des collections d'éléments uniques</a:t>
            </a:r>
          </a:p>
          <a:p>
            <a:pPr marL="0" indent="0">
              <a:buNone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Type set - Ensemble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E47119A-4E01-C157-F7BB-391CF042A3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881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2FADD-44FC-6CE4-E834-87FDF23E9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E0D2F2-919D-B836-79C9-A86C8B483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41657FA-1703-DD4A-D2C5-83736E05D2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520D40F-4517-CB6C-DE97-BD7EBFEF1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41" y="0"/>
            <a:ext cx="7593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010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A1B9C-2F7F-A6C9-503E-DF8295698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35EBB7-ABBB-6B79-0406-F8F2FB118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Type set - Ensemble</a:t>
            </a:r>
            <a:br>
              <a:rPr lang="fr-FR" dirty="0"/>
            </a:br>
            <a:r>
              <a:rPr lang="fr-FR" dirty="0"/>
              <a:t>Collection non ordonnée d'éléments uniques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nombres = {1, 2, 3, 3, 2}</a:t>
            </a:r>
          </a:p>
          <a:p>
            <a:pPr marL="0" indent="0">
              <a:buNone/>
            </a:pPr>
            <a:r>
              <a:rPr lang="fr-FR" dirty="0" err="1"/>
              <a:t>nombres.add</a:t>
            </a:r>
            <a:r>
              <a:rPr lang="fr-FR" dirty="0"/>
              <a:t>(4)</a:t>
            </a:r>
          </a:p>
          <a:p>
            <a:pPr marL="0" indent="0">
              <a:buNone/>
            </a:pPr>
            <a:r>
              <a:rPr lang="fr-FR" dirty="0" err="1"/>
              <a:t>nombres.remove</a:t>
            </a:r>
            <a:r>
              <a:rPr lang="fr-FR" dirty="0"/>
              <a:t>(1)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0FE7F97-6C75-BDEC-6C92-18DEC48FFE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9043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87A49-52E8-EC01-10B4-F5207B9D5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C53CC8-236A-4C93-002F-C3E334FC9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b="1" dirty="0"/>
              <a:t>Type booléen</a:t>
            </a:r>
          </a:p>
          <a:p>
            <a:pPr marL="0" indent="0">
              <a:buNone/>
            </a:pPr>
            <a:br>
              <a:rPr lang="fr-FR" dirty="0"/>
            </a:br>
            <a:r>
              <a:rPr lang="fr-FR" dirty="0"/>
              <a:t>Le type suivant représente des valeurs logiques</a:t>
            </a:r>
          </a:p>
          <a:p>
            <a:pPr marL="0" indent="0">
              <a:buNone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Type </a:t>
            </a:r>
            <a:r>
              <a:rPr lang="fr-FR" sz="2400" dirty="0" err="1"/>
              <a:t>bool</a:t>
            </a:r>
            <a:r>
              <a:rPr lang="fr-FR" sz="2400" dirty="0"/>
              <a:t> - Booléen</a:t>
            </a:r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21FB7ED-C2B0-E556-02D4-FFCC0BEB11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4384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652A0-D376-7AEA-CB89-6DEDA430B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518FCA-0154-67B0-AB81-BD56AAA62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Type </a:t>
            </a:r>
            <a:r>
              <a:rPr lang="fr-FR" b="1" dirty="0" err="1"/>
              <a:t>bool</a:t>
            </a:r>
            <a:r>
              <a:rPr lang="fr-FR" b="1" dirty="0"/>
              <a:t> - Booléen</a:t>
            </a:r>
            <a:br>
              <a:rPr lang="fr-FR" dirty="0"/>
            </a:br>
            <a:r>
              <a:rPr lang="fr-FR" dirty="0"/>
              <a:t>Valeur logique </a:t>
            </a:r>
            <a:r>
              <a:rPr lang="fr-FR" dirty="0" err="1"/>
              <a:t>True</a:t>
            </a:r>
            <a:r>
              <a:rPr lang="fr-FR" dirty="0"/>
              <a:t> ou False</a:t>
            </a:r>
          </a:p>
          <a:p>
            <a:pPr marL="0" indent="0">
              <a:buNone/>
            </a:pPr>
            <a:r>
              <a:rPr lang="fr-FR" dirty="0" err="1"/>
              <a:t>est_actif</a:t>
            </a:r>
            <a:r>
              <a:rPr lang="fr-FR" dirty="0"/>
              <a:t> = </a:t>
            </a:r>
            <a:r>
              <a:rPr lang="fr-FR" dirty="0" err="1"/>
              <a:t>True</a:t>
            </a:r>
            <a:endParaRPr lang="fr-FR" dirty="0"/>
          </a:p>
          <a:p>
            <a:pPr marL="0" indent="0">
              <a:buNone/>
            </a:pPr>
            <a:r>
              <a:rPr lang="fr-FR" dirty="0" err="1"/>
              <a:t>est_vide</a:t>
            </a:r>
            <a:r>
              <a:rPr lang="fr-FR" dirty="0"/>
              <a:t> = False</a:t>
            </a:r>
          </a:p>
          <a:p>
            <a:pPr marL="0" indent="0">
              <a:buNone/>
            </a:pPr>
            <a:r>
              <a:rPr lang="fr-FR" dirty="0" err="1"/>
              <a:t>resultat</a:t>
            </a:r>
            <a:r>
              <a:rPr lang="fr-FR" dirty="0"/>
              <a:t> = </a:t>
            </a:r>
            <a:r>
              <a:rPr lang="fr-FR" dirty="0" err="1"/>
              <a:t>est_actif</a:t>
            </a:r>
            <a:r>
              <a:rPr lang="fr-FR" dirty="0"/>
              <a:t> and </a:t>
            </a:r>
            <a:r>
              <a:rPr lang="fr-FR" dirty="0" err="1"/>
              <a:t>est_vide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3953D54-D0B3-528D-15FA-8FA3D07D21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2566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B146E-2A11-6712-3ACC-FF1E025F3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312051-7C1D-F7A4-1FB0-E003D0FA6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Types binaires</a:t>
            </a:r>
            <a:br>
              <a:rPr lang="fr-FR" dirty="0"/>
            </a:br>
            <a:r>
              <a:rPr lang="fr-FR" dirty="0"/>
              <a:t>Les types suivants représentent des données binaires</a:t>
            </a:r>
          </a:p>
          <a:p>
            <a:pPr marL="0" indent="0">
              <a:buNone/>
            </a:pPr>
            <a:endParaRPr lang="fr-FR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400" dirty="0"/>
              <a:t>Type bytes – Bytes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400" dirty="0"/>
              <a:t>Type </a:t>
            </a:r>
            <a:r>
              <a:rPr lang="fr-FR" sz="1400" dirty="0" err="1"/>
              <a:t>bytearray</a:t>
            </a:r>
            <a:r>
              <a:rPr lang="fr-FR" sz="1400" dirty="0"/>
              <a:t> - Tableau de bytes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4000CF8-D51D-7242-85E5-7B2D81C669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8637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2676F-1FEF-FEBB-189B-139D82CE3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4BBBFB-1ADD-15AE-2A95-75B44FE70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Type bytes - Bytes</a:t>
            </a:r>
            <a:br>
              <a:rPr lang="fr-FR" dirty="0"/>
            </a:br>
            <a:r>
              <a:rPr lang="fr-FR" dirty="0"/>
              <a:t>Séquence d'octets immuable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data1 = </a:t>
            </a:r>
            <a:r>
              <a:rPr lang="fr-FR" dirty="0" err="1"/>
              <a:t>b"SUPMTI</a:t>
            </a:r>
            <a:r>
              <a:rPr lang="fr-FR" dirty="0"/>
              <a:t>"</a:t>
            </a:r>
          </a:p>
          <a:p>
            <a:pPr marL="0" indent="0">
              <a:buNone/>
            </a:pPr>
            <a:r>
              <a:rPr lang="fr-FR" dirty="0"/>
              <a:t>data2 = bytes([83, 85, 80, 77, 84, 73])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4752C84-401A-B2A9-E19A-0F8DE2B847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619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5CB1D9-ADB8-3F8C-3FE5-A424776F4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01" y="1052670"/>
            <a:ext cx="7791500" cy="5119530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Explication :</a:t>
            </a:r>
            <a:endParaRPr lang="fr-FR" dirty="0"/>
          </a:p>
          <a:p>
            <a:r>
              <a:rPr lang="fr-FR" dirty="0"/>
              <a:t>S → code ASCII 83</a:t>
            </a:r>
          </a:p>
          <a:p>
            <a:r>
              <a:rPr lang="fr-FR" dirty="0"/>
              <a:t>U → code ASCII 85</a:t>
            </a:r>
          </a:p>
          <a:p>
            <a:r>
              <a:rPr lang="fr-FR" dirty="0"/>
              <a:t>P → code ASCII 80</a:t>
            </a:r>
          </a:p>
          <a:p>
            <a:r>
              <a:rPr lang="fr-FR" dirty="0"/>
              <a:t>M → code ASCII 77</a:t>
            </a:r>
          </a:p>
          <a:p>
            <a:r>
              <a:rPr lang="fr-FR" dirty="0"/>
              <a:t>T → code ASCII 84</a:t>
            </a:r>
          </a:p>
          <a:p>
            <a:r>
              <a:rPr lang="fr-FR" dirty="0"/>
              <a:t>I → code ASCII 73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Donc data1 = data2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1E7AF73-C300-5533-DA10-CB0843B9F3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0608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C2325-AA45-CCD0-C75C-162682F95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B738AD-236D-E2F6-8BF8-533234A3D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Type </a:t>
            </a:r>
            <a:r>
              <a:rPr lang="fr-FR" b="1" dirty="0" err="1"/>
              <a:t>bytearray</a:t>
            </a:r>
            <a:r>
              <a:rPr lang="fr-FR" b="1" dirty="0"/>
              <a:t> - Tableau de bytes</a:t>
            </a:r>
            <a:br>
              <a:rPr lang="fr-FR" dirty="0"/>
            </a:br>
            <a:r>
              <a:rPr lang="fr-FR" dirty="0"/>
              <a:t>Séquence d'octets modifiable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buffer = </a:t>
            </a:r>
            <a:r>
              <a:rPr lang="fr-FR" dirty="0" err="1"/>
              <a:t>bytearray</a:t>
            </a:r>
            <a:r>
              <a:rPr lang="fr-FR" dirty="0"/>
              <a:t>(5)</a:t>
            </a:r>
          </a:p>
          <a:p>
            <a:pPr marL="0" indent="0">
              <a:buNone/>
            </a:pPr>
            <a:r>
              <a:rPr lang="fr-FR" dirty="0"/>
              <a:t>buffer[0] = 65</a:t>
            </a:r>
          </a:p>
          <a:p>
            <a:pPr marL="0" indent="0">
              <a:buNone/>
            </a:pPr>
            <a:r>
              <a:rPr lang="fr-FR" dirty="0"/>
              <a:t>buffer[1] = 66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92B34EF-A552-C1A8-F06C-3AF71957A8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7909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75D74-F6E0-B319-22A4-B1AC6D0D7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B5D144-F07E-88C1-5A39-1740B6AA5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E376E31-3950-DAEA-A9E8-BD589332C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sz="2800" b="1" dirty="0">
              <a:solidFill>
                <a:srgbClr val="EE0000"/>
              </a:solidFill>
            </a:endParaRPr>
          </a:p>
          <a:p>
            <a:endParaRPr lang="fr-FR" sz="2800" b="1" dirty="0">
              <a:solidFill>
                <a:srgbClr val="EE0000"/>
              </a:solidFill>
            </a:endParaRPr>
          </a:p>
          <a:p>
            <a:endParaRPr lang="fr-FR" sz="2800" b="1" dirty="0">
              <a:solidFill>
                <a:srgbClr val="EE0000"/>
              </a:solidFill>
            </a:endParaRPr>
          </a:p>
          <a:p>
            <a:pPr marL="0" indent="0" algn="ctr">
              <a:buNone/>
            </a:pPr>
            <a:r>
              <a:rPr lang="fr-FR" sz="2800" b="1" dirty="0">
                <a:solidFill>
                  <a:srgbClr val="EE0000"/>
                </a:solidFill>
              </a:rPr>
              <a:t>Partie 3 : Structures conditionnelles et Structures itératives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6569B30-553F-F800-F3A0-676AAB214E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7820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BCF3E-2B3E-DC8C-93FC-563582DA0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E91592-B82D-1840-573F-C12CA434A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Structures conditionnelles</a:t>
            </a:r>
            <a:br>
              <a:rPr lang="fr-FR" dirty="0"/>
            </a:br>
            <a:r>
              <a:rPr lang="fr-FR" dirty="0"/>
              <a:t>Les instructions qui permettent d'exécuter du code selon des conditions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95CD33E-4498-3157-CA61-3F29C54C2F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5711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6B42E-6FE4-4568-8624-CD89375D4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F9225BA-3D2C-B074-E33E-7CBA33EDB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b="1" dirty="0"/>
              <a:t>Structure if - Si simple</a:t>
            </a:r>
            <a:br>
              <a:rPr lang="fr-FR" dirty="0"/>
            </a:br>
            <a:r>
              <a:rPr lang="fr-FR" dirty="0"/>
              <a:t>Exécute un bloc si la condition est vraie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age</a:t>
            </a:r>
            <a:r>
              <a:rPr lang="fr-FR" dirty="0"/>
              <a:t> = 18</a:t>
            </a:r>
          </a:p>
          <a:p>
            <a:pPr marL="0" indent="0">
              <a:buNone/>
            </a:pPr>
            <a:r>
              <a:rPr lang="fr-FR" dirty="0"/>
              <a:t>if </a:t>
            </a:r>
            <a:r>
              <a:rPr lang="fr-FR" dirty="0" err="1"/>
              <a:t>age</a:t>
            </a:r>
            <a:r>
              <a:rPr lang="fr-FR" dirty="0"/>
              <a:t> &gt;= 18:</a:t>
            </a:r>
          </a:p>
          <a:p>
            <a:pPr marL="0" indent="0">
              <a:buNone/>
            </a:pPr>
            <a:r>
              <a:rPr lang="fr-FR" dirty="0"/>
              <a:t>    </a:t>
            </a:r>
            <a:r>
              <a:rPr lang="fr-FR" dirty="0" err="1"/>
              <a:t>print</a:t>
            </a:r>
            <a:r>
              <a:rPr lang="fr-FR" dirty="0"/>
              <a:t>("Majeur")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8131FA6-C04A-CC96-1D5D-836A67911C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495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927DF-DF2F-226E-B37D-36A2E6C01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AA1C01-5814-3EAA-D7E2-4435585F2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0EBE57E-80B0-A1BA-EA07-CE9FAFA26E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7A0FD07-43A1-81EB-103B-9955D33F9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021" y="32863"/>
            <a:ext cx="7039957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181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C392F-DF26-AD7A-F6F4-853A75A46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C18032C-1D07-9F2A-D450-E7D6F983F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Structure if-</a:t>
            </a:r>
            <a:r>
              <a:rPr lang="fr-FR" b="1" dirty="0" err="1"/>
              <a:t>else</a:t>
            </a:r>
            <a:r>
              <a:rPr lang="fr-FR" b="1" dirty="0"/>
              <a:t> - Si sinon</a:t>
            </a:r>
            <a:br>
              <a:rPr lang="fr-FR" dirty="0"/>
            </a:br>
            <a:r>
              <a:rPr lang="fr-FR" dirty="0"/>
              <a:t>Exécute un bloc si vrai, un autre si faux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note = 12</a:t>
            </a:r>
          </a:p>
          <a:p>
            <a:pPr marL="0" indent="0">
              <a:buNone/>
            </a:pPr>
            <a:r>
              <a:rPr lang="fr-FR" dirty="0"/>
              <a:t>if note &gt;= 10:</a:t>
            </a:r>
          </a:p>
          <a:p>
            <a:pPr marL="0" indent="0">
              <a:buNone/>
            </a:pPr>
            <a:r>
              <a:rPr lang="fr-FR" dirty="0"/>
              <a:t>    </a:t>
            </a:r>
            <a:r>
              <a:rPr lang="fr-FR" dirty="0" err="1"/>
              <a:t>print</a:t>
            </a:r>
            <a:r>
              <a:rPr lang="fr-FR" dirty="0"/>
              <a:t>("Validé")</a:t>
            </a:r>
          </a:p>
          <a:p>
            <a:pPr marL="0" indent="0">
              <a:buNone/>
            </a:pPr>
            <a:r>
              <a:rPr lang="fr-FR" dirty="0" err="1"/>
              <a:t>else</a:t>
            </a:r>
            <a:r>
              <a:rPr lang="fr-FR" dirty="0"/>
              <a:t>:</a:t>
            </a:r>
          </a:p>
          <a:p>
            <a:pPr marL="0" indent="0">
              <a:buNone/>
            </a:pPr>
            <a:r>
              <a:rPr lang="fr-FR" dirty="0"/>
              <a:t>    </a:t>
            </a:r>
            <a:r>
              <a:rPr lang="fr-FR" dirty="0" err="1"/>
              <a:t>print</a:t>
            </a:r>
            <a:r>
              <a:rPr lang="fr-FR" dirty="0"/>
              <a:t>("Non validé")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65690FA-7C6B-06CD-D7E6-F027AFF651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8867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6D685-0CCC-FA94-C117-76760F37A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051C1E-3E59-9EF7-0743-21CC950D9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Structure if-</a:t>
            </a:r>
            <a:r>
              <a:rPr lang="fr-FR" b="1" dirty="0" err="1"/>
              <a:t>elif</a:t>
            </a:r>
            <a:r>
              <a:rPr lang="fr-FR" b="1" dirty="0"/>
              <a:t>-</a:t>
            </a:r>
            <a:r>
              <a:rPr lang="fr-FR" b="1" dirty="0" err="1"/>
              <a:t>else</a:t>
            </a:r>
            <a:r>
              <a:rPr lang="fr-FR" b="1" dirty="0"/>
              <a:t> - Si sinon si</a:t>
            </a:r>
            <a:br>
              <a:rPr lang="fr-FR" dirty="0"/>
            </a:br>
            <a:r>
              <a:rPr lang="fr-FR" dirty="0"/>
              <a:t>Teste plusieurs conditions successivement</a:t>
            </a:r>
          </a:p>
          <a:p>
            <a:pPr marL="0" indent="0">
              <a:buNone/>
            </a:pPr>
            <a:r>
              <a:rPr lang="fr-FR" dirty="0"/>
              <a:t>note = 15</a:t>
            </a:r>
          </a:p>
          <a:p>
            <a:pPr marL="0" indent="0">
              <a:buNone/>
            </a:pPr>
            <a:r>
              <a:rPr lang="fr-FR" dirty="0"/>
              <a:t>if note &gt;= 16:</a:t>
            </a:r>
          </a:p>
          <a:p>
            <a:pPr marL="0" indent="0">
              <a:buNone/>
            </a:pPr>
            <a:r>
              <a:rPr lang="fr-FR" dirty="0"/>
              <a:t>    </a:t>
            </a:r>
            <a:r>
              <a:rPr lang="fr-FR" dirty="0" err="1"/>
              <a:t>print</a:t>
            </a:r>
            <a:r>
              <a:rPr lang="fr-FR" dirty="0"/>
              <a:t>("Très bien")</a:t>
            </a:r>
          </a:p>
          <a:p>
            <a:pPr marL="0" indent="0">
              <a:buNone/>
            </a:pPr>
            <a:r>
              <a:rPr lang="fr-FR" dirty="0" err="1"/>
              <a:t>elif</a:t>
            </a:r>
            <a:r>
              <a:rPr lang="fr-FR" dirty="0"/>
              <a:t> note &gt;= 14:</a:t>
            </a:r>
          </a:p>
          <a:p>
            <a:pPr marL="0" indent="0">
              <a:buNone/>
            </a:pPr>
            <a:r>
              <a:rPr lang="fr-FR" dirty="0"/>
              <a:t>    </a:t>
            </a:r>
            <a:r>
              <a:rPr lang="fr-FR" dirty="0" err="1"/>
              <a:t>print</a:t>
            </a:r>
            <a:r>
              <a:rPr lang="fr-FR" dirty="0"/>
              <a:t>("Bien")</a:t>
            </a:r>
          </a:p>
          <a:p>
            <a:pPr marL="0" indent="0">
              <a:buNone/>
            </a:pPr>
            <a:r>
              <a:rPr lang="fr-FR" dirty="0" err="1"/>
              <a:t>elif</a:t>
            </a:r>
            <a:r>
              <a:rPr lang="fr-FR" dirty="0"/>
              <a:t> note &gt;= 12:</a:t>
            </a:r>
          </a:p>
          <a:p>
            <a:pPr marL="0" indent="0">
              <a:buNone/>
            </a:pPr>
            <a:r>
              <a:rPr lang="fr-FR" dirty="0"/>
              <a:t>    </a:t>
            </a:r>
            <a:r>
              <a:rPr lang="fr-FR" dirty="0" err="1"/>
              <a:t>print</a:t>
            </a:r>
            <a:r>
              <a:rPr lang="fr-FR" dirty="0"/>
              <a:t>("Assez bien")</a:t>
            </a:r>
          </a:p>
          <a:p>
            <a:pPr marL="0" indent="0">
              <a:buNone/>
            </a:pPr>
            <a:r>
              <a:rPr lang="fr-FR" dirty="0" err="1"/>
              <a:t>else</a:t>
            </a:r>
            <a:r>
              <a:rPr lang="fr-FR" dirty="0"/>
              <a:t>:</a:t>
            </a:r>
          </a:p>
          <a:p>
            <a:pPr marL="0" indent="0">
              <a:buNone/>
            </a:pPr>
            <a:r>
              <a:rPr lang="fr-FR" dirty="0"/>
              <a:t>    </a:t>
            </a:r>
            <a:r>
              <a:rPr lang="fr-FR" dirty="0" err="1"/>
              <a:t>print</a:t>
            </a:r>
            <a:r>
              <a:rPr lang="fr-FR" dirty="0"/>
              <a:t>("Passable")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CD652DD-CB38-5AF8-1A11-35EE0277F4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451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2BD79-B542-E9A0-D64F-1E67AADC4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A1EB82-181A-A3C4-ED9C-C322B13FC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Structures itératives</a:t>
            </a:r>
            <a:br>
              <a:rPr lang="fr-FR" dirty="0"/>
            </a:br>
            <a:r>
              <a:rPr lang="fr-FR" dirty="0"/>
              <a:t>Les instructions qui répètent l'exécution d'un bloc de code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C93CBBD-1222-26C6-037B-499D13EBAC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010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ECBAD-9E10-6F0C-2CB5-ACFE9E8B0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C821B0-EDB0-FB6A-B99B-4C8AF207F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Boucle for - Pour</a:t>
            </a:r>
            <a:br>
              <a:rPr lang="fr-FR" dirty="0"/>
            </a:br>
            <a:r>
              <a:rPr lang="fr-FR" dirty="0"/>
              <a:t>Répète pour chaque élément d'une séquence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fruits = ["pomme", "banane", "orange"]</a:t>
            </a:r>
          </a:p>
          <a:p>
            <a:pPr marL="0" indent="0">
              <a:buNone/>
            </a:pPr>
            <a:r>
              <a:rPr lang="fr-FR" dirty="0"/>
              <a:t>for fruit in fruits:</a:t>
            </a:r>
          </a:p>
          <a:p>
            <a:pPr marL="0" indent="0">
              <a:buNone/>
            </a:pPr>
            <a:r>
              <a:rPr lang="fr-FR" dirty="0"/>
              <a:t>    </a:t>
            </a:r>
            <a:r>
              <a:rPr lang="fr-FR" dirty="0" err="1"/>
              <a:t>print</a:t>
            </a:r>
            <a:r>
              <a:rPr lang="fr-FR" dirty="0"/>
              <a:t>(fruit)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E78CEE8-25FB-5341-89FA-9E9A07152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1848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20C30-E7FD-4A2A-C1C8-38AEF3E3C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876E29-8DE4-BAFB-E067-A4FC8AE9C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Boucle </a:t>
            </a:r>
            <a:r>
              <a:rPr lang="fr-FR" b="1" dirty="0" err="1"/>
              <a:t>while</a:t>
            </a:r>
            <a:r>
              <a:rPr lang="fr-FR" b="1" dirty="0"/>
              <a:t> - Tant que</a:t>
            </a:r>
            <a:br>
              <a:rPr lang="fr-FR" dirty="0"/>
            </a:br>
            <a:r>
              <a:rPr lang="fr-FR" dirty="0"/>
              <a:t>Répète tant qu'une condition est vraie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compteur = 0</a:t>
            </a:r>
          </a:p>
          <a:p>
            <a:pPr marL="0" indent="0">
              <a:buNone/>
            </a:pPr>
            <a:r>
              <a:rPr lang="fr-FR" dirty="0" err="1"/>
              <a:t>while</a:t>
            </a:r>
            <a:r>
              <a:rPr lang="fr-FR" dirty="0"/>
              <a:t> compteur &lt; 5:</a:t>
            </a:r>
          </a:p>
          <a:p>
            <a:pPr marL="0" indent="0">
              <a:buNone/>
            </a:pPr>
            <a:r>
              <a:rPr lang="fr-FR" dirty="0"/>
              <a:t>    </a:t>
            </a:r>
            <a:r>
              <a:rPr lang="fr-FR" dirty="0" err="1"/>
              <a:t>print</a:t>
            </a:r>
            <a:r>
              <a:rPr lang="fr-FR" dirty="0"/>
              <a:t>(compteur)</a:t>
            </a:r>
          </a:p>
          <a:p>
            <a:pPr marL="0" indent="0">
              <a:buNone/>
            </a:pPr>
            <a:r>
              <a:rPr lang="fr-FR" dirty="0"/>
              <a:t>    compteur += 1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E205CE5-BE06-26F8-3B0A-69CF36BA52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7565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48EA6-B1C9-29BD-9B9E-00F1B4BE9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57A4F3-0936-D846-7CDE-CEDFBD127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2CB9A4-C179-66A7-F90A-44FD6C4D5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sz="2800" b="1" dirty="0">
              <a:solidFill>
                <a:srgbClr val="EE0000"/>
              </a:solidFill>
            </a:endParaRPr>
          </a:p>
          <a:p>
            <a:endParaRPr lang="fr-FR" sz="2800" b="1" dirty="0">
              <a:solidFill>
                <a:srgbClr val="EE0000"/>
              </a:solidFill>
            </a:endParaRPr>
          </a:p>
          <a:p>
            <a:endParaRPr lang="fr-FR" sz="2800" b="1" dirty="0">
              <a:solidFill>
                <a:srgbClr val="EE0000"/>
              </a:solidFill>
            </a:endParaRPr>
          </a:p>
          <a:p>
            <a:pPr marL="0" indent="0" algn="ctr">
              <a:buNone/>
            </a:pPr>
            <a:r>
              <a:rPr lang="fr-FR" sz="2800" b="1" dirty="0">
                <a:solidFill>
                  <a:srgbClr val="EE0000"/>
                </a:solidFill>
              </a:rPr>
              <a:t>Partie 4 : Fonctions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581962D-5A2B-28DB-F78B-24EB2B2654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5463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185E0-78B1-9E21-9033-45A84AED5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69E360-1262-7EB6-A454-730797716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Fonctions</a:t>
            </a:r>
            <a:br>
              <a:rPr lang="fr-FR" dirty="0"/>
            </a:br>
            <a:r>
              <a:rPr lang="fr-FR" dirty="0"/>
              <a:t>Blocs de code réutilisables avec des paramètres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FF4EF91-10AA-E344-BEA4-33C9EAA5BD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8100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D29FA-3AAC-0AB9-E277-D1C30F1B0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33E077-F51C-258C-8F76-346E1E76B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Définition de fonction</a:t>
            </a:r>
            <a:br>
              <a:rPr lang="fr-FR" dirty="0"/>
            </a:br>
            <a:r>
              <a:rPr lang="fr-FR" dirty="0"/>
              <a:t>Crée une fonction avec </a:t>
            </a:r>
            <a:r>
              <a:rPr lang="fr-FR" dirty="0" err="1"/>
              <a:t>def</a:t>
            </a:r>
            <a:r>
              <a:rPr lang="fr-FR" dirty="0"/>
              <a:t> et des paramètres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def</a:t>
            </a:r>
            <a:r>
              <a:rPr lang="fr-FR" dirty="0"/>
              <a:t> addition(a, b):</a:t>
            </a:r>
          </a:p>
          <a:p>
            <a:pPr marL="0" indent="0">
              <a:buNone/>
            </a:pPr>
            <a:r>
              <a:rPr lang="fr-FR" dirty="0"/>
              <a:t>    </a:t>
            </a:r>
            <a:r>
              <a:rPr lang="fr-FR" dirty="0" err="1"/>
              <a:t>resultat</a:t>
            </a:r>
            <a:r>
              <a:rPr lang="fr-FR" dirty="0"/>
              <a:t> = a + b</a:t>
            </a:r>
          </a:p>
          <a:p>
            <a:pPr marL="0" indent="0">
              <a:buNone/>
            </a:pPr>
            <a:r>
              <a:rPr lang="fr-FR" dirty="0"/>
              <a:t>    return </a:t>
            </a:r>
            <a:r>
              <a:rPr lang="fr-FR" dirty="0" err="1"/>
              <a:t>resultat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8E25C6E-611B-407B-36DC-C49635C3DA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1661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08690-C595-22F0-7C92-7DD4179A4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B7E28C3-0C28-229B-05AD-BA2425E53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Appel de fonction</a:t>
            </a:r>
            <a:br>
              <a:rPr lang="fr-FR" dirty="0"/>
            </a:br>
            <a:r>
              <a:rPr lang="fr-FR" dirty="0"/>
              <a:t>Utilise une fonction avec des arguments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somme = addition(5, 3)</a:t>
            </a:r>
          </a:p>
          <a:p>
            <a:pPr marL="0" indent="0">
              <a:buNone/>
            </a:pPr>
            <a:r>
              <a:rPr lang="fr-FR" dirty="0" err="1"/>
              <a:t>print</a:t>
            </a:r>
            <a:r>
              <a:rPr lang="fr-FR" dirty="0"/>
              <a:t>(somme)  # Affiche 8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F958832-9A9F-5E1F-856A-B59E0AE631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3120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9FA4A-0CEC-65A2-C412-6E79117F7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71FA7F-1E11-A71C-6C81-14B17E426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F9AA3D-1024-97C9-EE30-8B5D71727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sz="2800" b="1" dirty="0">
              <a:solidFill>
                <a:srgbClr val="EE0000"/>
              </a:solidFill>
            </a:endParaRPr>
          </a:p>
          <a:p>
            <a:endParaRPr lang="fr-FR" sz="2800" b="1" dirty="0">
              <a:solidFill>
                <a:srgbClr val="EE0000"/>
              </a:solidFill>
            </a:endParaRPr>
          </a:p>
          <a:p>
            <a:endParaRPr lang="fr-FR" sz="2800" b="1" dirty="0">
              <a:solidFill>
                <a:srgbClr val="EE0000"/>
              </a:solidFill>
            </a:endParaRPr>
          </a:p>
          <a:p>
            <a:pPr marL="0" indent="0" algn="ctr">
              <a:buNone/>
            </a:pPr>
            <a:r>
              <a:rPr lang="fr-FR" sz="2800" b="1" dirty="0">
                <a:solidFill>
                  <a:srgbClr val="EE0000"/>
                </a:solidFill>
              </a:rPr>
              <a:t>Partie 5 : l’équivalent des tableaux en Python ?</a:t>
            </a:r>
          </a:p>
          <a:p>
            <a:pPr marL="0" indent="0" algn="ctr">
              <a:buNone/>
            </a:pPr>
            <a:endParaRPr lang="fr-FR" sz="2800" b="1" dirty="0">
              <a:solidFill>
                <a:srgbClr val="EE0000"/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D97BFE9-B42C-B790-6B93-B755DBDB82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877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E8727-FA32-02FE-65DB-A504B0D34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1F533A-BE19-7440-8D97-F8C27BADB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7043205-11C1-E29D-887F-9AEBBEFDB0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E272754-CD88-57C8-7EE6-C7044BA5A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5192"/>
            <a:ext cx="9144000" cy="588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648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40E41-109C-139A-3278-404D60D20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8C6431-9408-6ED0-344E-1A42B9C3A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pPr marL="0" indent="0">
              <a:buNone/>
            </a:pPr>
            <a:r>
              <a:rPr lang="fr-FR" sz="2400" b="1" dirty="0">
                <a:solidFill>
                  <a:srgbClr val="EE0000"/>
                </a:solidFill>
              </a:rPr>
              <a:t>Tableau en C</a:t>
            </a:r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r>
              <a:rPr lang="fr-FR" sz="1800" dirty="0"/>
              <a:t>#include &lt;</a:t>
            </a:r>
            <a:r>
              <a:rPr lang="fr-FR" sz="1800" dirty="0" err="1"/>
              <a:t>stdio.h</a:t>
            </a:r>
            <a:r>
              <a:rPr lang="fr-FR" sz="1800" dirty="0"/>
              <a:t>&gt;</a:t>
            </a:r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r>
              <a:rPr lang="fr-FR" sz="1800" dirty="0" err="1"/>
              <a:t>int</a:t>
            </a:r>
            <a:r>
              <a:rPr lang="fr-FR" sz="1800" dirty="0"/>
              <a:t> main() {</a:t>
            </a:r>
          </a:p>
          <a:p>
            <a:pPr marL="0" indent="0">
              <a:buNone/>
            </a:pPr>
            <a:r>
              <a:rPr lang="fr-FR" sz="1800" dirty="0"/>
              <a:t>    </a:t>
            </a:r>
            <a:r>
              <a:rPr lang="fr-FR" sz="1800" dirty="0" err="1"/>
              <a:t>int</a:t>
            </a:r>
            <a:r>
              <a:rPr lang="fr-FR" sz="1800" dirty="0"/>
              <a:t> nombres[5] = {10, 20, 30, 40, 50};</a:t>
            </a:r>
          </a:p>
          <a:p>
            <a:pPr marL="0" indent="0">
              <a:buNone/>
            </a:pPr>
            <a:r>
              <a:rPr lang="fr-FR" sz="1800" dirty="0"/>
              <a:t>    </a:t>
            </a:r>
          </a:p>
          <a:p>
            <a:pPr marL="0" indent="0">
              <a:buNone/>
            </a:pPr>
            <a:r>
              <a:rPr lang="fr-FR" sz="1800" dirty="0"/>
              <a:t>printf("%d\n", nombres[0]);  </a:t>
            </a:r>
          </a:p>
          <a:p>
            <a:pPr marL="0" indent="0">
              <a:buNone/>
            </a:pPr>
            <a:r>
              <a:rPr lang="fr-FR" sz="1800" dirty="0"/>
              <a:t>    </a:t>
            </a:r>
          </a:p>
          <a:p>
            <a:pPr marL="0" indent="0">
              <a:buNone/>
            </a:pPr>
            <a:r>
              <a:rPr lang="fr-FR" sz="1800" dirty="0"/>
              <a:t>nombres[1] = 25;</a:t>
            </a:r>
          </a:p>
          <a:p>
            <a:pPr marL="0" indent="0">
              <a:buNone/>
            </a:pPr>
            <a:r>
              <a:rPr lang="fr-FR" sz="1800" dirty="0"/>
              <a:t>    </a:t>
            </a:r>
          </a:p>
          <a:p>
            <a:pPr marL="0" indent="0">
              <a:buNone/>
            </a:pPr>
            <a:r>
              <a:rPr lang="fr-FR" sz="1800" dirty="0"/>
              <a:t>for(</a:t>
            </a:r>
            <a:r>
              <a:rPr lang="fr-FR" sz="1800" dirty="0" err="1"/>
              <a:t>int</a:t>
            </a:r>
            <a:r>
              <a:rPr lang="fr-FR" sz="1800" dirty="0"/>
              <a:t> i = 0; i &lt; 5; i++) {</a:t>
            </a:r>
          </a:p>
          <a:p>
            <a:pPr marL="0" indent="0">
              <a:buNone/>
            </a:pPr>
            <a:r>
              <a:rPr lang="fr-FR" sz="1800" dirty="0"/>
              <a:t>        printf("%d ", nombres[i]);</a:t>
            </a:r>
          </a:p>
          <a:p>
            <a:pPr marL="0" indent="0">
              <a:buNone/>
            </a:pPr>
            <a:r>
              <a:rPr lang="fr-FR" sz="1800" dirty="0"/>
              <a:t>    }</a:t>
            </a:r>
          </a:p>
          <a:p>
            <a:pPr marL="0" indent="0">
              <a:buNone/>
            </a:pPr>
            <a:r>
              <a:rPr lang="fr-FR" sz="1800" dirty="0"/>
              <a:t>       return 0;     }</a:t>
            </a:r>
          </a:p>
          <a:p>
            <a:pPr marL="0" indent="0">
              <a:buNone/>
            </a:pPr>
            <a:endParaRPr lang="fr-FR" sz="160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AA1CFF0-E00F-0DE4-F62D-5A7D08C0C8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7638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EA05A-6D21-F38B-79CD-36F6B521B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D057F7-960F-4480-C2A3-6B289D816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L’équivalent en Python (liste) :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nombres = [10, 20, 30, 40, 50]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print</a:t>
            </a:r>
            <a:r>
              <a:rPr lang="fr-FR" dirty="0"/>
              <a:t>(nombres[0]) 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nombres[1] = 25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for nombre in nombres:</a:t>
            </a:r>
          </a:p>
          <a:p>
            <a:pPr marL="0" indent="0">
              <a:buNone/>
            </a:pPr>
            <a:r>
              <a:rPr lang="fr-FR" dirty="0"/>
              <a:t>    </a:t>
            </a:r>
            <a:r>
              <a:rPr lang="fr-FR" dirty="0" err="1"/>
              <a:t>print</a:t>
            </a:r>
            <a:r>
              <a:rPr lang="fr-FR" dirty="0"/>
              <a:t>(nombre, end=" ")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F0AD3D3-D0B4-85AF-2D92-21FE0AD03F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1061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5FF44-432E-F87E-A90F-F3FEFF10F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A575F4-40F4-64D5-C829-E454FEC3C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F3F68C-8D3F-1C7A-AACF-2E040845E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sz="2800" b="1" dirty="0">
              <a:solidFill>
                <a:srgbClr val="EE0000"/>
              </a:solidFill>
            </a:endParaRPr>
          </a:p>
          <a:p>
            <a:endParaRPr lang="fr-FR" sz="2800" b="1" dirty="0">
              <a:solidFill>
                <a:srgbClr val="EE0000"/>
              </a:solidFill>
            </a:endParaRPr>
          </a:p>
          <a:p>
            <a:endParaRPr lang="fr-FR" sz="2800" b="1" dirty="0">
              <a:solidFill>
                <a:srgbClr val="EE0000"/>
              </a:solidFill>
            </a:endParaRPr>
          </a:p>
          <a:p>
            <a:pPr marL="0" indent="0" algn="ctr">
              <a:buNone/>
            </a:pPr>
            <a:r>
              <a:rPr lang="fr-FR" sz="2800" b="1" dirty="0">
                <a:solidFill>
                  <a:srgbClr val="EE0000"/>
                </a:solidFill>
              </a:rPr>
              <a:t>Partie 6 : l’équivalent des structures en Python ?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48C7305-E74C-5E01-5AF7-E697BA32E5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38410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92063-0577-CB77-872D-7C060D16C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03C948-79CD-718E-9653-B3AAF02C0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pPr marL="0" indent="0">
              <a:buNone/>
            </a:pPr>
            <a:r>
              <a:rPr lang="fr-FR" sz="2000" b="1" dirty="0">
                <a:solidFill>
                  <a:srgbClr val="EE0000"/>
                </a:solidFill>
              </a:rPr>
              <a:t>Structure en C :</a:t>
            </a:r>
          </a:p>
          <a:p>
            <a:pPr marL="0" indent="0">
              <a:buNone/>
            </a:pPr>
            <a:endParaRPr lang="fr-FR" sz="1400" dirty="0"/>
          </a:p>
          <a:p>
            <a:pPr marL="0" indent="0">
              <a:buNone/>
            </a:pPr>
            <a:r>
              <a:rPr lang="fr-FR" sz="2000" dirty="0"/>
              <a:t>#include &lt;</a:t>
            </a:r>
            <a:r>
              <a:rPr lang="fr-FR" sz="2000" dirty="0" err="1"/>
              <a:t>stdio.h</a:t>
            </a:r>
            <a:r>
              <a:rPr lang="fr-FR" sz="2000" dirty="0"/>
              <a:t>&gt;</a:t>
            </a:r>
          </a:p>
          <a:p>
            <a:pPr marL="0" indent="0">
              <a:buNone/>
            </a:pPr>
            <a:r>
              <a:rPr lang="fr-FR" sz="2000" dirty="0" err="1"/>
              <a:t>struct</a:t>
            </a:r>
            <a:r>
              <a:rPr lang="fr-FR" sz="2000" dirty="0"/>
              <a:t> Etudiant {</a:t>
            </a:r>
          </a:p>
          <a:p>
            <a:pPr marL="0" indent="0">
              <a:buNone/>
            </a:pPr>
            <a:r>
              <a:rPr lang="fr-FR" sz="2000" dirty="0"/>
              <a:t>    char nom[50];</a:t>
            </a:r>
          </a:p>
          <a:p>
            <a:pPr marL="0" indent="0">
              <a:buNone/>
            </a:pPr>
            <a:r>
              <a:rPr lang="fr-FR" sz="2000" dirty="0"/>
              <a:t>    </a:t>
            </a:r>
            <a:r>
              <a:rPr lang="fr-FR" sz="2000" dirty="0" err="1"/>
              <a:t>int</a:t>
            </a:r>
            <a:r>
              <a:rPr lang="fr-FR" sz="2000" dirty="0"/>
              <a:t> </a:t>
            </a:r>
            <a:r>
              <a:rPr lang="fr-FR" sz="2000" dirty="0" err="1"/>
              <a:t>age</a:t>
            </a:r>
            <a:r>
              <a:rPr lang="fr-FR" sz="2000" dirty="0"/>
              <a:t>;</a:t>
            </a:r>
          </a:p>
          <a:p>
            <a:pPr marL="0" indent="0">
              <a:buNone/>
            </a:pPr>
            <a:r>
              <a:rPr lang="fr-FR" sz="2000" dirty="0"/>
              <a:t>    </a:t>
            </a:r>
            <a:r>
              <a:rPr lang="fr-FR" sz="2000" dirty="0" err="1"/>
              <a:t>float</a:t>
            </a:r>
            <a:r>
              <a:rPr lang="fr-FR" sz="2000" dirty="0"/>
              <a:t> note;      };</a:t>
            </a: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r>
              <a:rPr lang="fr-FR" sz="2000" dirty="0" err="1"/>
              <a:t>int</a:t>
            </a:r>
            <a:r>
              <a:rPr lang="fr-FR" sz="2000" dirty="0"/>
              <a:t> main() {</a:t>
            </a:r>
          </a:p>
          <a:p>
            <a:pPr marL="0" indent="0">
              <a:buNone/>
            </a:pPr>
            <a:r>
              <a:rPr lang="fr-FR" sz="2000" dirty="0"/>
              <a:t>  </a:t>
            </a:r>
            <a:r>
              <a:rPr lang="fr-FR" sz="2000" dirty="0" err="1"/>
              <a:t>struct</a:t>
            </a:r>
            <a:r>
              <a:rPr lang="fr-FR" sz="2000" dirty="0"/>
              <a:t> Etudiant </a:t>
            </a:r>
            <a:r>
              <a:rPr lang="fr-FR" sz="2000" dirty="0" err="1"/>
              <a:t>etudiant</a:t>
            </a:r>
            <a:r>
              <a:rPr lang="fr-FR" sz="2000" dirty="0"/>
              <a:t> = {"Mohamed", 20, 15.50};</a:t>
            </a:r>
          </a:p>
          <a:p>
            <a:pPr marL="0" indent="0">
              <a:buNone/>
            </a:pPr>
            <a:r>
              <a:rPr lang="fr-FR" sz="2000" dirty="0"/>
              <a:t>    </a:t>
            </a:r>
          </a:p>
          <a:p>
            <a:pPr marL="0" indent="0">
              <a:buNone/>
            </a:pPr>
            <a:r>
              <a:rPr lang="fr-FR" sz="2000" dirty="0"/>
              <a:t>   printf("%s\n", </a:t>
            </a:r>
            <a:r>
              <a:rPr lang="fr-FR" sz="2000" dirty="0" err="1"/>
              <a:t>etudiant.nom</a:t>
            </a:r>
            <a:r>
              <a:rPr lang="fr-FR" sz="2000" dirty="0"/>
              <a:t>);  </a:t>
            </a:r>
          </a:p>
          <a:p>
            <a:pPr marL="0" indent="0">
              <a:buNone/>
            </a:pPr>
            <a:r>
              <a:rPr lang="fr-FR" sz="2000" dirty="0"/>
              <a:t>    </a:t>
            </a:r>
          </a:p>
          <a:p>
            <a:pPr marL="0" indent="0">
              <a:buNone/>
            </a:pPr>
            <a:r>
              <a:rPr lang="fr-FR" sz="2000" dirty="0"/>
              <a:t>    return 0;     }</a:t>
            </a:r>
          </a:p>
          <a:p>
            <a:pPr marL="0" indent="0">
              <a:buNone/>
            </a:pPr>
            <a:endParaRPr lang="fr-FR" sz="140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503D974-ADB3-0D84-6443-41D6457B45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1644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0C945-8E23-8EDC-DE90-9D85C163C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02B8FFB-9090-4996-A49F-56145909E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les dictionnaires Python sont la structure qui se rapproche le plus des </a:t>
            </a:r>
            <a:r>
              <a:rPr lang="fr-FR" dirty="0" err="1"/>
              <a:t>struct</a:t>
            </a:r>
            <a:r>
              <a:rPr lang="fr-FR" dirty="0"/>
              <a:t> en C.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Python (dictionnaire) :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etudiant</a:t>
            </a:r>
            <a:r>
              <a:rPr lang="fr-FR" dirty="0"/>
              <a:t> = {"nom": "</a:t>
            </a:r>
            <a:r>
              <a:rPr lang="fr-FR" sz="2400" dirty="0"/>
              <a:t> Mohamed </a:t>
            </a:r>
            <a:r>
              <a:rPr lang="fr-FR" dirty="0"/>
              <a:t>", "</a:t>
            </a:r>
            <a:r>
              <a:rPr lang="fr-FR" dirty="0" err="1"/>
              <a:t>age</a:t>
            </a:r>
            <a:r>
              <a:rPr lang="fr-FR" dirty="0"/>
              <a:t>": 20, "note": 15}</a:t>
            </a:r>
          </a:p>
          <a:p>
            <a:pPr marL="0" indent="0">
              <a:buNone/>
            </a:pPr>
            <a:r>
              <a:rPr lang="fr-FR" dirty="0" err="1"/>
              <a:t>print</a:t>
            </a:r>
            <a:r>
              <a:rPr lang="fr-FR" dirty="0"/>
              <a:t>(</a:t>
            </a:r>
            <a:r>
              <a:rPr lang="fr-FR" dirty="0" err="1"/>
              <a:t>etudiant</a:t>
            </a:r>
            <a:r>
              <a:rPr lang="fr-FR" dirty="0"/>
              <a:t>["nom"])  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81961CD-DD82-21A2-AABE-D61B3F5334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401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7EE54-BFA8-C5BE-62C8-EBE6A0797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FF8118-CCAD-4F23-7498-D1B8FC11B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A8B454-C2B7-6B88-4274-77D4C48D2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sz="2800" b="1" dirty="0">
              <a:solidFill>
                <a:srgbClr val="EE0000"/>
              </a:solidFill>
            </a:endParaRPr>
          </a:p>
          <a:p>
            <a:endParaRPr lang="fr-FR" sz="2800" b="1" dirty="0">
              <a:solidFill>
                <a:srgbClr val="EE0000"/>
              </a:solidFill>
            </a:endParaRPr>
          </a:p>
          <a:p>
            <a:endParaRPr lang="fr-FR" sz="2800" b="1" dirty="0">
              <a:solidFill>
                <a:srgbClr val="EE0000"/>
              </a:solidFill>
            </a:endParaRPr>
          </a:p>
          <a:p>
            <a:pPr marL="0" indent="0" algn="ctr">
              <a:buNone/>
            </a:pPr>
            <a:r>
              <a:rPr lang="fr-FR" sz="2800" b="1" dirty="0">
                <a:solidFill>
                  <a:srgbClr val="EE0000"/>
                </a:solidFill>
              </a:rPr>
              <a:t>Partie 7 : Définition simple d'une classe et son utilisation</a:t>
            </a:r>
          </a:p>
          <a:p>
            <a:pPr marL="0" indent="0" algn="ctr">
              <a:buNone/>
            </a:pPr>
            <a:endParaRPr lang="fr-FR" sz="2800" b="1" dirty="0">
              <a:solidFill>
                <a:srgbClr val="EE0000"/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E034C37-1E0B-791C-C8BD-D0BE492146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7950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5A3C9-AAC7-C58F-CC7A-471883CC1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C0888F-E37C-520D-E53A-428A21A20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8BEDE1-12E0-19A8-D89E-E56758DF0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sz="2800" b="1" dirty="0">
              <a:solidFill>
                <a:srgbClr val="EE0000"/>
              </a:solidFill>
            </a:endParaRPr>
          </a:p>
          <a:p>
            <a:pPr marL="0" indent="0" algn="ctr">
              <a:buNone/>
            </a:pPr>
            <a:r>
              <a:rPr lang="fr-FR" sz="2800" b="1" dirty="0">
                <a:solidFill>
                  <a:srgbClr val="EE0000"/>
                </a:solidFill>
              </a:rPr>
              <a:t>ATTENTION : ce n’est pas un cours, c’est juste un rappel + un exemple de classe, vous n’ allez pas comprendre quelques mots clés mentionnés dans le prochain exemple, pas grave, on le verra dans le cours prochainement</a:t>
            </a:r>
          </a:p>
          <a:p>
            <a:pPr marL="0" indent="0" algn="ctr">
              <a:buNone/>
            </a:pPr>
            <a:endParaRPr lang="fr-FR" sz="2800" b="1" dirty="0">
              <a:solidFill>
                <a:srgbClr val="EE0000"/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C62C43D-C581-854B-970F-06878D0310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6459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2BEFA-7333-7136-B190-28B1707A0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AD5B25-7D71-4640-B8F4-2D9CD04EE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Voici la définition la plus simple d'une classe en Python :</a:t>
            </a:r>
          </a:p>
          <a:p>
            <a:pPr marL="0" indent="0">
              <a:buNone/>
            </a:pPr>
            <a:r>
              <a:rPr lang="fr-FR" b="1" dirty="0"/>
              <a:t>Définition simple d'une classe :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class </a:t>
            </a:r>
            <a:r>
              <a:rPr lang="fr-FR" dirty="0" err="1"/>
              <a:t>NomDeLaClasse</a:t>
            </a:r>
            <a:r>
              <a:rPr lang="fr-FR" dirty="0"/>
              <a:t>:</a:t>
            </a:r>
          </a:p>
          <a:p>
            <a:pPr marL="0" indent="0">
              <a:buNone/>
            </a:pPr>
            <a:r>
              <a:rPr lang="fr-FR" dirty="0"/>
              <a:t>    </a:t>
            </a:r>
            <a:r>
              <a:rPr lang="fr-FR" dirty="0" err="1"/>
              <a:t>def</a:t>
            </a:r>
            <a:r>
              <a:rPr lang="fr-FR" dirty="0"/>
              <a:t> __init__(self, </a:t>
            </a:r>
            <a:r>
              <a:rPr lang="fr-FR" dirty="0" err="1"/>
              <a:t>parametres</a:t>
            </a:r>
            <a:r>
              <a:rPr lang="fr-FR" dirty="0"/>
              <a:t>):</a:t>
            </a:r>
          </a:p>
          <a:p>
            <a:pPr marL="0" indent="0">
              <a:buNone/>
            </a:pPr>
            <a:r>
              <a:rPr lang="fr-FR" dirty="0"/>
              <a:t>        # Initialisation des attributs</a:t>
            </a:r>
          </a:p>
          <a:p>
            <a:pPr marL="0" indent="0">
              <a:buNone/>
            </a:pPr>
            <a:r>
              <a:rPr lang="fr-FR" dirty="0"/>
              <a:t>        </a:t>
            </a:r>
            <a:r>
              <a:rPr lang="fr-FR" dirty="0" err="1"/>
              <a:t>self.attribut</a:t>
            </a:r>
            <a:r>
              <a:rPr lang="fr-FR" dirty="0"/>
              <a:t> = valeur</a:t>
            </a:r>
          </a:p>
          <a:p>
            <a:pPr marL="0" indent="0">
              <a:buNone/>
            </a:pPr>
            <a:r>
              <a:rPr lang="fr-FR" dirty="0"/>
              <a:t>    </a:t>
            </a:r>
          </a:p>
          <a:p>
            <a:pPr marL="0" indent="0">
              <a:buNone/>
            </a:pPr>
            <a:r>
              <a:rPr lang="fr-FR" dirty="0"/>
              <a:t>    </a:t>
            </a:r>
            <a:r>
              <a:rPr lang="fr-FR" dirty="0" err="1"/>
              <a:t>def</a:t>
            </a:r>
            <a:r>
              <a:rPr lang="fr-FR" dirty="0"/>
              <a:t> </a:t>
            </a:r>
            <a:r>
              <a:rPr lang="fr-FR" dirty="0" err="1"/>
              <a:t>methode</a:t>
            </a:r>
            <a:r>
              <a:rPr lang="fr-FR" dirty="0"/>
              <a:t>(self):</a:t>
            </a:r>
          </a:p>
          <a:p>
            <a:pPr marL="0" indent="0">
              <a:buNone/>
            </a:pPr>
            <a:r>
              <a:rPr lang="fr-FR" dirty="0"/>
              <a:t>        # Code de la méthode</a:t>
            </a:r>
          </a:p>
          <a:p>
            <a:pPr marL="0" indent="0">
              <a:buNone/>
            </a:pPr>
            <a:r>
              <a:rPr lang="fr-FR" dirty="0"/>
              <a:t>        </a:t>
            </a:r>
            <a:r>
              <a:rPr lang="fr-FR" dirty="0" err="1"/>
              <a:t>pass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DE3EFA-BA28-66EE-B34A-EE83794852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0121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AD013-F4F0-8034-609E-5810A2660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1A25A9-99A7-BF80-044E-3387B6F6D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0" y="116540"/>
            <a:ext cx="7993109" cy="6408890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exemple avec la classe Etudiant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1400" dirty="0"/>
              <a:t>class Etudiant:</a:t>
            </a:r>
          </a:p>
          <a:p>
            <a:pPr marL="0" indent="0">
              <a:buNone/>
            </a:pPr>
            <a:r>
              <a:rPr lang="fr-FR" sz="1400" dirty="0"/>
              <a:t>    </a:t>
            </a:r>
            <a:r>
              <a:rPr lang="fr-FR" sz="1400" dirty="0" err="1"/>
              <a:t>def</a:t>
            </a:r>
            <a:r>
              <a:rPr lang="fr-FR" sz="1400" dirty="0"/>
              <a:t> __init__(self, nom, </a:t>
            </a:r>
            <a:r>
              <a:rPr lang="fr-FR" sz="1400" dirty="0" err="1"/>
              <a:t>age</a:t>
            </a:r>
            <a:r>
              <a:rPr lang="fr-FR" sz="1400" dirty="0"/>
              <a:t>, note):        </a:t>
            </a:r>
            <a:r>
              <a:rPr lang="fr-FR" sz="1400" dirty="0">
                <a:solidFill>
                  <a:srgbClr val="00B050"/>
                </a:solidFill>
              </a:rPr>
              <a:t># </a:t>
            </a:r>
            <a:r>
              <a:rPr lang="fr-FR" sz="1400" b="1" dirty="0">
                <a:solidFill>
                  <a:srgbClr val="00B050"/>
                </a:solidFill>
              </a:rPr>
              <a:t>nom, </a:t>
            </a:r>
            <a:r>
              <a:rPr lang="fr-FR" sz="1400" b="1" dirty="0" err="1">
                <a:solidFill>
                  <a:srgbClr val="00B050"/>
                </a:solidFill>
              </a:rPr>
              <a:t>age</a:t>
            </a:r>
            <a:r>
              <a:rPr lang="fr-FR" sz="1400" b="1" dirty="0">
                <a:solidFill>
                  <a:srgbClr val="00B050"/>
                </a:solidFill>
              </a:rPr>
              <a:t>  et note  sont des attributs  </a:t>
            </a:r>
          </a:p>
          <a:p>
            <a:pPr marL="0" indent="0">
              <a:buNone/>
            </a:pPr>
            <a:r>
              <a:rPr lang="fr-FR" sz="1400" dirty="0"/>
              <a:t>        </a:t>
            </a:r>
            <a:r>
              <a:rPr lang="fr-FR" sz="1400" dirty="0" err="1"/>
              <a:t>self.nom</a:t>
            </a:r>
            <a:r>
              <a:rPr lang="fr-FR" sz="1400" dirty="0"/>
              <a:t> = nom</a:t>
            </a:r>
          </a:p>
          <a:p>
            <a:pPr marL="0" indent="0">
              <a:buNone/>
            </a:pPr>
            <a:r>
              <a:rPr lang="fr-FR" sz="1400" dirty="0"/>
              <a:t>        </a:t>
            </a:r>
            <a:r>
              <a:rPr lang="fr-FR" sz="1400" dirty="0" err="1"/>
              <a:t>self.age</a:t>
            </a:r>
            <a:r>
              <a:rPr lang="fr-FR" sz="1400" dirty="0"/>
              <a:t> = </a:t>
            </a:r>
            <a:r>
              <a:rPr lang="fr-FR" sz="1400" dirty="0" err="1"/>
              <a:t>age</a:t>
            </a:r>
            <a:endParaRPr lang="fr-FR" sz="1400" dirty="0"/>
          </a:p>
          <a:p>
            <a:pPr marL="0" indent="0">
              <a:buNone/>
            </a:pPr>
            <a:r>
              <a:rPr lang="fr-FR" sz="1400" dirty="0"/>
              <a:t>        </a:t>
            </a:r>
            <a:r>
              <a:rPr lang="fr-FR" sz="1400" dirty="0" err="1"/>
              <a:t>self.note</a:t>
            </a:r>
            <a:r>
              <a:rPr lang="fr-FR" sz="1400" dirty="0"/>
              <a:t> = note</a:t>
            </a:r>
          </a:p>
          <a:p>
            <a:pPr marL="0" indent="0">
              <a:buNone/>
            </a:pPr>
            <a:r>
              <a:rPr lang="fr-FR" sz="1400" dirty="0"/>
              <a:t>    </a:t>
            </a:r>
          </a:p>
          <a:p>
            <a:pPr marL="0" indent="0">
              <a:buNone/>
            </a:pPr>
            <a:r>
              <a:rPr lang="fr-FR" sz="1400" dirty="0"/>
              <a:t>    </a:t>
            </a:r>
            <a:r>
              <a:rPr lang="fr-FR" sz="1400" dirty="0" err="1"/>
              <a:t>def</a:t>
            </a:r>
            <a:r>
              <a:rPr lang="fr-FR" sz="1400" dirty="0"/>
              <a:t> </a:t>
            </a:r>
            <a:r>
              <a:rPr lang="fr-FR" sz="1400" dirty="0" err="1"/>
              <a:t>afficherMesInfos</a:t>
            </a:r>
            <a:r>
              <a:rPr lang="fr-FR" sz="1400" dirty="0"/>
              <a:t>(self):</a:t>
            </a:r>
          </a:p>
          <a:p>
            <a:pPr marL="0" indent="0">
              <a:buNone/>
            </a:pPr>
            <a:r>
              <a:rPr lang="fr-FR" sz="1400" dirty="0"/>
              <a:t>        </a:t>
            </a:r>
            <a:r>
              <a:rPr lang="fr-FR" sz="1400" dirty="0" err="1"/>
              <a:t>print</a:t>
            </a:r>
            <a:r>
              <a:rPr lang="fr-FR" sz="1400" dirty="0"/>
              <a:t>(</a:t>
            </a:r>
            <a:r>
              <a:rPr lang="fr-FR" sz="1400" dirty="0" err="1"/>
              <a:t>f"Nom</a:t>
            </a:r>
            <a:r>
              <a:rPr lang="fr-FR" sz="1400" dirty="0"/>
              <a:t>: {</a:t>
            </a:r>
            <a:r>
              <a:rPr lang="fr-FR" sz="1400" dirty="0" err="1"/>
              <a:t>self.nom</a:t>
            </a:r>
            <a:r>
              <a:rPr lang="fr-FR" sz="1400" dirty="0"/>
              <a:t>}, Age: {</a:t>
            </a:r>
            <a:r>
              <a:rPr lang="fr-FR" sz="1400" dirty="0" err="1"/>
              <a:t>self.age</a:t>
            </a:r>
            <a:r>
              <a:rPr lang="fr-FR" sz="1400" dirty="0"/>
              <a:t>}, Note: {</a:t>
            </a:r>
            <a:r>
              <a:rPr lang="fr-FR" sz="1400" dirty="0" err="1"/>
              <a:t>self.note</a:t>
            </a:r>
            <a:r>
              <a:rPr lang="fr-FR" sz="1400" dirty="0"/>
              <a:t>}")</a:t>
            </a:r>
          </a:p>
          <a:p>
            <a:pPr marL="0" indent="0">
              <a:buNone/>
            </a:pPr>
            <a:endParaRPr lang="fr-FR" sz="1400" dirty="0"/>
          </a:p>
          <a:p>
            <a:pPr marL="0" indent="0">
              <a:buNone/>
            </a:pPr>
            <a:r>
              <a:rPr lang="fr-FR" sz="1400" b="1" dirty="0">
                <a:solidFill>
                  <a:srgbClr val="00B050"/>
                </a:solidFill>
              </a:rPr>
              <a:t># Création de 2 étudiants  (instanciation de 2 étudiants)</a:t>
            </a:r>
          </a:p>
          <a:p>
            <a:pPr marL="0" indent="0">
              <a:buNone/>
            </a:pPr>
            <a:r>
              <a:rPr lang="fr-FR" sz="1400" dirty="0"/>
              <a:t>etud1 = Etudiant("Ali", 20, 15.5)</a:t>
            </a:r>
          </a:p>
          <a:p>
            <a:pPr marL="0" indent="0">
              <a:buNone/>
            </a:pPr>
            <a:r>
              <a:rPr lang="fr-FR" sz="1400" dirty="0"/>
              <a:t>etud2 = Etudiant("</a:t>
            </a:r>
            <a:r>
              <a:rPr lang="fr-FR" sz="1400" dirty="0" err="1"/>
              <a:t>Rym</a:t>
            </a:r>
            <a:r>
              <a:rPr lang="fr-FR" sz="1400" dirty="0"/>
              <a:t>", 22, 14.0)</a:t>
            </a:r>
          </a:p>
          <a:p>
            <a:pPr marL="0" indent="0">
              <a:buNone/>
            </a:pPr>
            <a:endParaRPr lang="fr-FR" sz="1400" dirty="0"/>
          </a:p>
          <a:p>
            <a:pPr marL="0" indent="0">
              <a:buNone/>
            </a:pPr>
            <a:r>
              <a:rPr lang="fr-FR" sz="1400" b="1" dirty="0">
                <a:solidFill>
                  <a:srgbClr val="00B050"/>
                </a:solidFill>
              </a:rPr>
              <a:t># Appel de leurs méthodes</a:t>
            </a:r>
          </a:p>
          <a:p>
            <a:pPr marL="0" indent="0">
              <a:buNone/>
            </a:pPr>
            <a:r>
              <a:rPr lang="fr-FR" sz="1400" dirty="0"/>
              <a:t>etud1.afficherMesInfos()</a:t>
            </a:r>
          </a:p>
          <a:p>
            <a:pPr marL="0" indent="0">
              <a:buNone/>
            </a:pPr>
            <a:r>
              <a:rPr lang="fr-FR" sz="1400" dirty="0"/>
              <a:t>etud2.afficherMesInfos()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31D15A3-BAAC-24D2-C386-04312BFDC3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965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712A0-962E-BFB3-5008-881B586E0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68BE03F-C974-860C-C943-D95DD28B0E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6579CD6-393B-E452-2343-F749DAA87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8" y="561575"/>
            <a:ext cx="9126224" cy="57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626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heme/theme1.xml><?xml version="1.0" encoding="utf-8"?>
<a:theme xmlns:a="http://schemas.openxmlformats.org/drawingml/2006/main" name="Rapid E-Learning Course Template">
  <a:themeElements>
    <a:clrScheme name="Rapid E-Learning Course Template 2">
      <a:dk1>
        <a:srgbClr val="4D4D4D"/>
      </a:dk1>
      <a:lt1>
        <a:srgbClr val="FFFFFF"/>
      </a:lt1>
      <a:dk2>
        <a:srgbClr val="FFFFC2"/>
      </a:dk2>
      <a:lt2>
        <a:srgbClr val="969696"/>
      </a:lt2>
      <a:accent1>
        <a:srgbClr val="D3D7DB"/>
      </a:accent1>
      <a:accent2>
        <a:srgbClr val="A5C3DB"/>
      </a:accent2>
      <a:accent3>
        <a:srgbClr val="FFFFFF"/>
      </a:accent3>
      <a:accent4>
        <a:srgbClr val="404040"/>
      </a:accent4>
      <a:accent5>
        <a:srgbClr val="E6E8EA"/>
      </a:accent5>
      <a:accent6>
        <a:srgbClr val="95B0C6"/>
      </a:accent6>
      <a:hlink>
        <a:srgbClr val="777777"/>
      </a:hlink>
      <a:folHlink>
        <a:srgbClr val="B2B2B2"/>
      </a:folHlink>
    </a:clrScheme>
    <a:fontScheme name="Rapid E-Learning Cours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336666"/>
          </a:buClr>
          <a:buSzTx/>
          <a:buFont typeface="Wingdings" pitchFamily="2" charset="2"/>
          <a:buNone/>
          <a:tabLst/>
          <a:defRPr kumimoji="0" lang="fr-FR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cs typeface="Arial" charset="0"/>
          </a:defRPr>
        </a:defPPr>
      </a:lstStyle>
    </a:spDef>
    <a:lnDef>
      <a:spPr bwMode="auto">
        <a:noFill/>
        <a:ln w="9525" cap="flat" cmpd="sng" algn="ctr">
          <a:noFill/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Rapid E-Learning Course Template 1">
        <a:dk1>
          <a:srgbClr val="336699"/>
        </a:dk1>
        <a:lt1>
          <a:srgbClr val="FFFFFF"/>
        </a:lt1>
        <a:dk2>
          <a:srgbClr val="FFFFC2"/>
        </a:dk2>
        <a:lt2>
          <a:srgbClr val="969696"/>
        </a:lt2>
        <a:accent1>
          <a:srgbClr val="C3F1BD"/>
        </a:accent1>
        <a:accent2>
          <a:srgbClr val="DAE6F0"/>
        </a:accent2>
        <a:accent3>
          <a:srgbClr val="FFFFFF"/>
        </a:accent3>
        <a:accent4>
          <a:srgbClr val="2A5682"/>
        </a:accent4>
        <a:accent5>
          <a:srgbClr val="DEF7DB"/>
        </a:accent5>
        <a:accent6>
          <a:srgbClr val="C5D0D9"/>
        </a:accent6>
        <a:hlink>
          <a:srgbClr val="D68484"/>
        </a:hlink>
        <a:folHlink>
          <a:srgbClr val="6698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pid E-Learning Course Template 2">
        <a:dk1>
          <a:srgbClr val="4D4D4D"/>
        </a:dk1>
        <a:lt1>
          <a:srgbClr val="FFFFFF"/>
        </a:lt1>
        <a:dk2>
          <a:srgbClr val="FFFFC2"/>
        </a:dk2>
        <a:lt2>
          <a:srgbClr val="969696"/>
        </a:lt2>
        <a:accent1>
          <a:srgbClr val="D3D7DB"/>
        </a:accent1>
        <a:accent2>
          <a:srgbClr val="A5C3DB"/>
        </a:accent2>
        <a:accent3>
          <a:srgbClr val="FFFFFF"/>
        </a:accent3>
        <a:accent4>
          <a:srgbClr val="404040"/>
        </a:accent4>
        <a:accent5>
          <a:srgbClr val="E6E8EA"/>
        </a:accent5>
        <a:accent6>
          <a:srgbClr val="95B0C6"/>
        </a:accent6>
        <a:hlink>
          <a:srgbClr val="77777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19370056</TotalTime>
  <Words>1685</Words>
  <Application>Microsoft Office PowerPoint</Application>
  <PresentationFormat>Affichage à l'écran (4:3)</PresentationFormat>
  <Paragraphs>428</Paragraphs>
  <Slides>88</Slides>
  <Notes>1</Notes>
  <HiddenSlides>0</HiddenSlides>
  <MMClips>0</MMClips>
  <ScaleCrop>false</ScaleCrop>
  <HeadingPairs>
    <vt:vector size="8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88</vt:i4>
      </vt:variant>
    </vt:vector>
  </HeadingPairs>
  <TitlesOfParts>
    <vt:vector size="94" baseType="lpstr">
      <vt:lpstr>Algerian</vt:lpstr>
      <vt:lpstr>Arial</vt:lpstr>
      <vt:lpstr>Verdana</vt:lpstr>
      <vt:lpstr>Wingdings</vt:lpstr>
      <vt:lpstr>Rapid E-Learning Course Template</vt:lpstr>
      <vt:lpstr>CorelDRAW</vt:lpstr>
      <vt:lpstr> PYTHON séance num 2</vt:lpstr>
      <vt:lpstr>Plan de la Séance 2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Modèle OSI et TCP/IP</dc:title>
  <dc:subject>CISCO CCNA1</dc:subject>
  <dc:creator>Hasna</dc:creator>
  <cp:lastModifiedBy>chtouki fatima</cp:lastModifiedBy>
  <cp:revision>1093</cp:revision>
  <cp:lastPrinted>2022-11-16T14:14:31Z</cp:lastPrinted>
  <dcterms:created xsi:type="dcterms:W3CDTF">2004-09-23T08:45:48Z</dcterms:created>
  <dcterms:modified xsi:type="dcterms:W3CDTF">2025-10-22T00:37:36Z</dcterms:modified>
</cp:coreProperties>
</file>